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80" r:id="rId2"/>
    <p:sldId id="366" r:id="rId3"/>
    <p:sldId id="403" r:id="rId4"/>
    <p:sldId id="367" r:id="rId5"/>
    <p:sldId id="414" r:id="rId6"/>
    <p:sldId id="415" r:id="rId7"/>
    <p:sldId id="416" r:id="rId8"/>
    <p:sldId id="404" r:id="rId9"/>
    <p:sldId id="392" r:id="rId10"/>
    <p:sldId id="405" r:id="rId11"/>
    <p:sldId id="413" r:id="rId12"/>
    <p:sldId id="406" r:id="rId13"/>
    <p:sldId id="407" r:id="rId14"/>
    <p:sldId id="408" r:id="rId15"/>
    <p:sldId id="409" r:id="rId16"/>
    <p:sldId id="410" r:id="rId17"/>
    <p:sldId id="411" r:id="rId18"/>
    <p:sldId id="369" r:id="rId19"/>
    <p:sldId id="395" r:id="rId20"/>
    <p:sldId id="396" r:id="rId21"/>
    <p:sldId id="417" r:id="rId22"/>
    <p:sldId id="399" r:id="rId23"/>
    <p:sldId id="400" r:id="rId24"/>
    <p:sldId id="397" r:id="rId25"/>
    <p:sldId id="398" r:id="rId26"/>
    <p:sldId id="418" r:id="rId27"/>
    <p:sldId id="278"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r" defTabSz="914400" rtl="1" eaLnBrk="1" latinLnBrk="0" hangingPunct="1">
      <a:defRPr sz="2400" kern="1200">
        <a:solidFill>
          <a:schemeClr val="tx1"/>
        </a:solidFill>
        <a:latin typeface="Arial" panose="020B0604020202020204" pitchFamily="34" charset="0"/>
        <a:ea typeface="+mn-ea"/>
        <a:cs typeface="+mn-cs"/>
      </a:defRPr>
    </a:lvl6pPr>
    <a:lvl7pPr marL="2743200" algn="r" defTabSz="914400" rtl="1" eaLnBrk="1" latinLnBrk="0" hangingPunct="1">
      <a:defRPr sz="2400" kern="1200">
        <a:solidFill>
          <a:schemeClr val="tx1"/>
        </a:solidFill>
        <a:latin typeface="Arial" panose="020B0604020202020204" pitchFamily="34" charset="0"/>
        <a:ea typeface="+mn-ea"/>
        <a:cs typeface="+mn-cs"/>
      </a:defRPr>
    </a:lvl7pPr>
    <a:lvl8pPr marL="3200400" algn="r" defTabSz="914400" rtl="1" eaLnBrk="1" latinLnBrk="0" hangingPunct="1">
      <a:defRPr sz="2400" kern="1200">
        <a:solidFill>
          <a:schemeClr val="tx1"/>
        </a:solidFill>
        <a:latin typeface="Arial" panose="020B0604020202020204" pitchFamily="34" charset="0"/>
        <a:ea typeface="+mn-ea"/>
        <a:cs typeface="+mn-cs"/>
      </a:defRPr>
    </a:lvl8pPr>
    <a:lvl9pPr marL="3657600" algn="r" defTabSz="914400" rtl="1"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01A848"/>
    <a:srgbClr val="CCD9EA"/>
    <a:srgbClr val="4B92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autoAdjust="0"/>
    <p:restoredTop sz="72337" autoAdjust="0"/>
  </p:normalViewPr>
  <p:slideViewPr>
    <p:cSldViewPr>
      <p:cViewPr varScale="1">
        <p:scale>
          <a:sx n="64" d="100"/>
          <a:sy n="64" d="100"/>
        </p:scale>
        <p:origin x="2237"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2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2426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426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2426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81B8F18B-1604-4A24-99B5-C0370DD94A7E}" type="slidenum">
              <a:rPr lang="en-GB"/>
              <a:pPr/>
              <a:t>‹#›</a:t>
            </a:fld>
            <a:endParaRPr lang="en-GB"/>
          </a:p>
        </p:txBody>
      </p:sp>
    </p:spTree>
    <p:extLst>
      <p:ext uri="{BB962C8B-B14F-4D97-AF65-F5344CB8AC3E}">
        <p14:creationId xmlns:p14="http://schemas.microsoft.com/office/powerpoint/2010/main" val="30127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184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4198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184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BE4F8C24-0249-43EA-873C-231128C1CD09}" type="slidenum">
              <a:rPr lang="en-US"/>
              <a:pPr/>
              <a:t>‹#›</a:t>
            </a:fld>
            <a:endParaRPr lang="en-US"/>
          </a:p>
        </p:txBody>
      </p:sp>
    </p:spTree>
    <p:extLst>
      <p:ext uri="{BB962C8B-B14F-4D97-AF65-F5344CB8AC3E}">
        <p14:creationId xmlns:p14="http://schemas.microsoft.com/office/powerpoint/2010/main" val="896206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1EC5309E-825C-41EB-BA36-DABB055B5A61}" type="slidenum">
              <a:rPr lang="en-US" sz="1200"/>
              <a:pPr/>
              <a:t>2</a:t>
            </a:fld>
            <a:endParaRPr lang="en-US" sz="1200"/>
          </a:p>
        </p:txBody>
      </p:sp>
      <p:sp>
        <p:nvSpPr>
          <p:cNvPr id="43011" name="Rectangle 2"/>
          <p:cNvSpPr>
            <a:spLocks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An alternative picture of effectiveness – it’s about fusing the heart and the head successfully</a:t>
            </a:r>
          </a:p>
          <a:p>
            <a:pPr eaLnBrk="1" hangingPunct="1"/>
            <a:endParaRPr lang="en-GB" smtClean="0"/>
          </a:p>
          <a:p>
            <a:pPr eaLnBrk="1" hangingPunct="1"/>
            <a:r>
              <a:rPr lang="en-GB" smtClean="0"/>
              <a:t>Do what you’re passionate about</a:t>
            </a:r>
          </a:p>
          <a:p>
            <a:pPr eaLnBrk="1" hangingPunct="1"/>
            <a:endParaRPr lang="en-GB" smtClean="0"/>
          </a:p>
          <a:p>
            <a:pPr eaLnBrk="1" hangingPunct="1"/>
            <a:r>
              <a:rPr lang="en-GB" smtClean="0"/>
              <a:t>But do it well</a:t>
            </a:r>
          </a:p>
        </p:txBody>
      </p:sp>
    </p:spTree>
    <p:extLst>
      <p:ext uri="{BB962C8B-B14F-4D97-AF65-F5344CB8AC3E}">
        <p14:creationId xmlns:p14="http://schemas.microsoft.com/office/powerpoint/2010/main" val="385495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0309F1E3-1B59-4836-9EFE-8F697156C568}" type="slidenum">
              <a:rPr lang="en-US" sz="1200"/>
              <a:pPr/>
              <a:t>4</a:t>
            </a:fld>
            <a:endParaRPr lang="en-US" sz="1200"/>
          </a:p>
        </p:txBody>
      </p:sp>
      <p:sp>
        <p:nvSpPr>
          <p:cNvPr id="44035" name="Rectangle 2"/>
          <p:cNvSpPr>
            <a:spLocks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Is it about telling stories about how you help, inspiring supporters, letting people but into your vision</a:t>
            </a:r>
          </a:p>
        </p:txBody>
      </p:sp>
    </p:spTree>
    <p:extLst>
      <p:ext uri="{BB962C8B-B14F-4D97-AF65-F5344CB8AC3E}">
        <p14:creationId xmlns:p14="http://schemas.microsoft.com/office/powerpoint/2010/main" val="331027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896656CE-121B-499C-98FA-DA49F6D49A1E}" type="slidenum">
              <a:rPr lang="en-US" sz="1200"/>
              <a:pPr/>
              <a:t>8</a:t>
            </a:fld>
            <a:endParaRPr lang="en-US" sz="1200"/>
          </a:p>
        </p:txBody>
      </p:sp>
      <p:sp>
        <p:nvSpPr>
          <p:cNvPr id="45059" name="Rectangle 2"/>
          <p:cNvSpPr>
            <a:spLocks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GB" smtClean="0"/>
              <a:t>CIFF’s current strategy for children was developed throughout 2008 and began implementation in earnest in 2009. With an overarching devotion to high impact funding for children, there are now three central tenets to CIFF’s approach. The first is clarity around success — articulating clearly the impacts we seek overall and precision around how individual grants provide a highly strategic path to these. The second is the explicit use of data — guiding CIFF’s investments based on facts about where the most salient opportunities for children exist, establishing explicit programme targets premised on existing evidence or a sound hypothesis and measuring ongoing progress towards these objectives and ultimate success with reliable data. The third is active learning and adaptation of strategy within each programme, as well as within CIFF, to better optimise impact. </a:t>
            </a:r>
            <a:br>
              <a:rPr lang="en-GB" smtClean="0"/>
            </a:br>
            <a:r>
              <a:rPr lang="en-GB" smtClean="0"/>
              <a:t>...</a:t>
            </a:r>
            <a:br>
              <a:rPr lang="en-GB" smtClean="0"/>
            </a:br>
            <a:r>
              <a:rPr lang="en-GB" smtClean="0"/>
              <a:t>CIFF recognises that our approach is a substantial divergence from the norm of development funding. The truth is that implementing this strategy is proving exciting, challenging and, often, uncomfortable. We recognise many outside the organisation are skeptical that a donor can successfully marry the acumen and discipline of the private sector with the best thinking and evidence of what works in development. </a:t>
            </a:r>
            <a:br>
              <a:rPr lang="en-GB" smtClean="0"/>
            </a:br>
            <a:r>
              <a:rPr lang="en-GB" smtClean="0"/>
              <a:t>...</a:t>
            </a:r>
            <a:br>
              <a:rPr lang="en-GB" smtClean="0"/>
            </a:br>
            <a:r>
              <a:rPr lang="en-GB" smtClean="0"/>
              <a:t>Our hope is that CIFF’s journey will be useful for all who aim to make development more impactful.</a:t>
            </a:r>
          </a:p>
        </p:txBody>
      </p:sp>
    </p:spTree>
    <p:extLst>
      <p:ext uri="{BB962C8B-B14F-4D97-AF65-F5344CB8AC3E}">
        <p14:creationId xmlns:p14="http://schemas.microsoft.com/office/powerpoint/2010/main" val="1879977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A39F5794-30D1-4262-90E0-91959B33FD47}" type="slidenum">
              <a:rPr lang="en-US" sz="1200"/>
              <a:pPr/>
              <a:t>12</a:t>
            </a:fld>
            <a:endParaRPr lang="en-US" sz="1200"/>
          </a:p>
        </p:txBody>
      </p:sp>
      <p:sp>
        <p:nvSpPr>
          <p:cNvPr id="46083" name="Rectangle 2"/>
          <p:cNvSpPr>
            <a:spLocks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mtClean="0"/>
              <a:t>What worked for the foundation – passions, interests, what felt right</a:t>
            </a:r>
          </a:p>
          <a:p>
            <a:pPr eaLnBrk="1" hangingPunct="1"/>
            <a:endParaRPr lang="en-GB" smtClean="0"/>
          </a:p>
          <a:p>
            <a:pPr eaLnBrk="1" hangingPunct="1"/>
            <a:r>
              <a:rPr lang="en-GB" smtClean="0"/>
              <a:t>What worked in terms of social impact – driven by NPC’s due diligence, proportionate reporting</a:t>
            </a:r>
          </a:p>
          <a:p>
            <a:pPr eaLnBrk="1" hangingPunct="1"/>
            <a:endParaRPr lang="en-GB" smtClean="0"/>
          </a:p>
          <a:p>
            <a:pPr eaLnBrk="1" hangingPunct="1"/>
            <a:r>
              <a:rPr lang="en-GB" smtClean="0"/>
              <a:t>Comprehensive review after the first cycle, leading to narrowing down focus areas, increasing investments, increasing engagement</a:t>
            </a:r>
          </a:p>
        </p:txBody>
      </p:sp>
    </p:spTree>
    <p:extLst>
      <p:ext uri="{BB962C8B-B14F-4D97-AF65-F5344CB8AC3E}">
        <p14:creationId xmlns:p14="http://schemas.microsoft.com/office/powerpoint/2010/main" val="482232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userDrawn="1"/>
        </p:nvSpPr>
        <p:spPr bwMode="auto">
          <a:xfrm>
            <a:off x="228600" y="1600200"/>
            <a:ext cx="914400" cy="0"/>
          </a:xfrm>
          <a:prstGeom prst="line">
            <a:avLst/>
          </a:prstGeom>
          <a:noFill/>
          <a:ln w="19050">
            <a:solidFill>
              <a:schemeClr val="bg1"/>
            </a:solidFill>
            <a:round/>
            <a:headEnd/>
            <a:tailEnd/>
          </a:ln>
          <a:effectLst/>
        </p:spPr>
        <p:txBody>
          <a:bodyPr wrap="none" anchor="ctr"/>
          <a:lstStyle/>
          <a:p>
            <a:pPr>
              <a:defRPr/>
            </a:pPr>
            <a:endParaRPr lang="he-IL"/>
          </a:p>
        </p:txBody>
      </p:sp>
      <p:sp>
        <p:nvSpPr>
          <p:cNvPr id="5" name="Line 5"/>
          <p:cNvSpPr>
            <a:spLocks noChangeShapeType="1"/>
          </p:cNvSpPr>
          <p:nvPr userDrawn="1"/>
        </p:nvSpPr>
        <p:spPr bwMode="auto">
          <a:xfrm>
            <a:off x="1371600" y="3657600"/>
            <a:ext cx="7086600" cy="0"/>
          </a:xfrm>
          <a:prstGeom prst="line">
            <a:avLst/>
          </a:prstGeom>
          <a:noFill/>
          <a:ln w="19050">
            <a:solidFill>
              <a:srgbClr val="4B92DB"/>
            </a:solidFill>
            <a:round/>
            <a:headEnd/>
            <a:tailEnd/>
          </a:ln>
          <a:effectLst/>
        </p:spPr>
        <p:txBody>
          <a:bodyPr wrap="none" anchor="ctr"/>
          <a:lstStyle/>
          <a:p>
            <a:pPr>
              <a:defRPr/>
            </a:pPr>
            <a:endParaRPr lang="he-IL"/>
          </a:p>
        </p:txBody>
      </p:sp>
      <p:pic>
        <p:nvPicPr>
          <p:cNvPr id="6" name="Picture 11" descr="NPC Logo 200dpi"/>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0"/>
            <a:ext cx="10223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Rectangle 2"/>
          <p:cNvSpPr>
            <a:spLocks noGrp="1" noChangeArrowheads="1"/>
          </p:cNvSpPr>
          <p:nvPr>
            <p:ph type="ctrTitle"/>
          </p:nvPr>
        </p:nvSpPr>
        <p:spPr>
          <a:xfrm>
            <a:off x="1371600" y="1752600"/>
            <a:ext cx="7086600" cy="1676400"/>
          </a:xfrm>
        </p:spPr>
        <p:txBody>
          <a:bodyPr/>
          <a:lstStyle>
            <a:lvl1pPr>
              <a:defRPr/>
            </a:lvl1pPr>
          </a:lstStyle>
          <a:p>
            <a:r>
              <a:rPr lang="en-US"/>
              <a:t>Click to edit Master title style</a:t>
            </a:r>
          </a:p>
        </p:txBody>
      </p:sp>
      <p:sp>
        <p:nvSpPr>
          <p:cNvPr id="17411" name="Rectangle 3"/>
          <p:cNvSpPr>
            <a:spLocks noGrp="1" noChangeArrowheads="1"/>
          </p:cNvSpPr>
          <p:nvPr>
            <p:ph type="subTitle" idx="1"/>
          </p:nvPr>
        </p:nvSpPr>
        <p:spPr>
          <a:xfrm>
            <a:off x="1371600" y="3886200"/>
            <a:ext cx="6400800" cy="1752600"/>
          </a:xfrm>
        </p:spPr>
        <p:txBody>
          <a:bodyPr/>
          <a:lstStyle>
            <a:lvl1pPr marL="0" indent="0">
              <a:buFontTx/>
              <a:buNone/>
              <a:defRPr/>
            </a:lvl1pPr>
          </a:lstStyle>
          <a:p>
            <a:r>
              <a:rPr lang="en-US"/>
              <a:t>Click to edit Master subtitle style</a:t>
            </a:r>
          </a:p>
        </p:txBody>
      </p:sp>
    </p:spTree>
    <p:extLst>
      <p:ext uri="{BB962C8B-B14F-4D97-AF65-F5344CB8AC3E}">
        <p14:creationId xmlns:p14="http://schemas.microsoft.com/office/powerpoint/2010/main" val="123317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Slide Number Placeholder 3"/>
          <p:cNvSpPr>
            <a:spLocks noGrp="1"/>
          </p:cNvSpPr>
          <p:nvPr>
            <p:ph type="sldNum" sz="quarter" idx="10"/>
          </p:nvPr>
        </p:nvSpPr>
        <p:spPr/>
        <p:txBody>
          <a:bodyPr/>
          <a:lstStyle>
            <a:lvl1pPr>
              <a:defRPr/>
            </a:lvl1pPr>
          </a:lstStyle>
          <a:p>
            <a:fld id="{3AE9AB25-326B-4931-B7FD-A3C98EED5894}"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374604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1809750" cy="5791200"/>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1219200" y="228600"/>
            <a:ext cx="52768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Slide Number Placeholder 3"/>
          <p:cNvSpPr>
            <a:spLocks noGrp="1"/>
          </p:cNvSpPr>
          <p:nvPr>
            <p:ph type="sldNum" sz="quarter" idx="10"/>
          </p:nvPr>
        </p:nvSpPr>
        <p:spPr/>
        <p:txBody>
          <a:bodyPr/>
          <a:lstStyle>
            <a:lvl1pPr>
              <a:defRPr/>
            </a:lvl1pPr>
          </a:lstStyle>
          <a:p>
            <a:fld id="{6BEB9A3C-5166-4E79-81B7-7E923F403CD4}"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273977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228600"/>
            <a:ext cx="7239000" cy="1295400"/>
          </a:xfrm>
        </p:spPr>
        <p:txBody>
          <a:bodyPr/>
          <a:lstStyle/>
          <a:p>
            <a:r>
              <a:rPr lang="en-US" smtClean="0"/>
              <a:t>Click to edit Master title style</a:t>
            </a:r>
            <a:endParaRPr lang="he-IL"/>
          </a:p>
        </p:txBody>
      </p:sp>
      <p:sp>
        <p:nvSpPr>
          <p:cNvPr id="3" name="Text Placeholder 2"/>
          <p:cNvSpPr>
            <a:spLocks noGrp="1"/>
          </p:cNvSpPr>
          <p:nvPr>
            <p:ph type="body" sz="half" idx="1"/>
          </p:nvPr>
        </p:nvSpPr>
        <p:spPr>
          <a:xfrm>
            <a:off x="1219200" y="1981200"/>
            <a:ext cx="3543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914900" y="1981200"/>
            <a:ext cx="3543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Slide Number Placeholder 4"/>
          <p:cNvSpPr>
            <a:spLocks noGrp="1"/>
          </p:cNvSpPr>
          <p:nvPr>
            <p:ph type="sldNum" sz="quarter" idx="10"/>
          </p:nvPr>
        </p:nvSpPr>
        <p:spPr/>
        <p:txBody>
          <a:bodyPr/>
          <a:lstStyle>
            <a:lvl1pPr>
              <a:defRPr/>
            </a:lvl1pPr>
          </a:lstStyle>
          <a:p>
            <a:fld id="{BF89E22F-C218-42C4-A80C-DDBBDA743D2D}"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59645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Slide Number Placeholder 3"/>
          <p:cNvSpPr>
            <a:spLocks noGrp="1"/>
          </p:cNvSpPr>
          <p:nvPr>
            <p:ph type="sldNum" sz="quarter" idx="10"/>
          </p:nvPr>
        </p:nvSpPr>
        <p:spPr/>
        <p:txBody>
          <a:bodyPr/>
          <a:lstStyle>
            <a:lvl1pPr>
              <a:defRPr/>
            </a:lvl1pPr>
          </a:lstStyle>
          <a:p>
            <a:fld id="{025A505B-4CC4-47B1-B10F-EB096CAD37EF}"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143141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he-I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B571CCC1-ABAA-42D4-ACAD-994FAF939D62}"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3472975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12192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4914900" y="1981200"/>
            <a:ext cx="35433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Slide Number Placeholder 4"/>
          <p:cNvSpPr>
            <a:spLocks noGrp="1"/>
          </p:cNvSpPr>
          <p:nvPr>
            <p:ph type="sldNum" sz="quarter" idx="10"/>
          </p:nvPr>
        </p:nvSpPr>
        <p:spPr/>
        <p:txBody>
          <a:bodyPr/>
          <a:lstStyle>
            <a:lvl1pPr>
              <a:defRPr/>
            </a:lvl1pPr>
          </a:lstStyle>
          <a:p>
            <a:fld id="{7FD6B5CF-663D-44EF-B14B-D414D5968AE1}"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388814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he-I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Slide Number Placeholder 6"/>
          <p:cNvSpPr>
            <a:spLocks noGrp="1"/>
          </p:cNvSpPr>
          <p:nvPr>
            <p:ph type="sldNum" sz="quarter" idx="10"/>
          </p:nvPr>
        </p:nvSpPr>
        <p:spPr/>
        <p:txBody>
          <a:bodyPr/>
          <a:lstStyle>
            <a:lvl1pPr>
              <a:defRPr/>
            </a:lvl1pPr>
          </a:lstStyle>
          <a:p>
            <a:fld id="{CE91C014-45BE-4A9D-A03E-5A31A18B522B}"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213044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Slide Number Placeholder 2"/>
          <p:cNvSpPr>
            <a:spLocks noGrp="1"/>
          </p:cNvSpPr>
          <p:nvPr>
            <p:ph type="sldNum" sz="quarter" idx="10"/>
          </p:nvPr>
        </p:nvSpPr>
        <p:spPr/>
        <p:txBody>
          <a:bodyPr/>
          <a:lstStyle>
            <a:lvl1pPr>
              <a:defRPr/>
            </a:lvl1pPr>
          </a:lstStyle>
          <a:p>
            <a:fld id="{6AB3A1B6-74D5-4530-9E49-57146D2962A8}"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336117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1D73A049-AFA9-4263-96E0-BA7FF3DCA131}"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261850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he-I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E3E373E5-76FC-425F-A374-F2FF30E979FC}"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3686957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he-I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E3CD2E6-7E0C-48CB-835C-6A911FFF1F9D}" type="slidenum">
              <a:rPr lang="en-US"/>
              <a:pPr/>
              <a:t>‹#›</a:t>
            </a:fld>
            <a:endParaRPr lang="en-US" sz="1400">
              <a:latin typeface="Arial" panose="020B0604020202020204" pitchFamily="34" charset="0"/>
            </a:endParaRPr>
          </a:p>
        </p:txBody>
      </p:sp>
    </p:spTree>
    <p:extLst>
      <p:ext uri="{BB962C8B-B14F-4D97-AF65-F5344CB8AC3E}">
        <p14:creationId xmlns:p14="http://schemas.microsoft.com/office/powerpoint/2010/main" val="2688985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228600"/>
            <a:ext cx="7239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19200" y="1981200"/>
            <a:ext cx="7239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1" name="Line 17"/>
          <p:cNvSpPr>
            <a:spLocks noChangeShapeType="1"/>
          </p:cNvSpPr>
          <p:nvPr userDrawn="1"/>
        </p:nvSpPr>
        <p:spPr bwMode="auto">
          <a:xfrm>
            <a:off x="228600" y="1600200"/>
            <a:ext cx="914400" cy="0"/>
          </a:xfrm>
          <a:prstGeom prst="line">
            <a:avLst/>
          </a:prstGeom>
          <a:noFill/>
          <a:ln w="19050">
            <a:solidFill>
              <a:schemeClr val="bg1"/>
            </a:solidFill>
            <a:round/>
            <a:headEnd/>
            <a:tailEnd/>
          </a:ln>
          <a:effectLst/>
        </p:spPr>
        <p:txBody>
          <a:bodyPr wrap="none" anchor="ctr"/>
          <a:lstStyle/>
          <a:p>
            <a:pPr>
              <a:defRPr/>
            </a:pPr>
            <a:endParaRPr lang="he-IL"/>
          </a:p>
        </p:txBody>
      </p:sp>
      <p:sp>
        <p:nvSpPr>
          <p:cNvPr id="1053" name="Rectangle 29"/>
          <p:cNvSpPr>
            <a:spLocks noGrp="1" noChangeArrowheads="1"/>
          </p:cNvSpPr>
          <p:nvPr>
            <p:ph type="sldNum" sz="quarter" idx="4"/>
          </p:nvPr>
        </p:nvSpPr>
        <p:spPr bwMode="auto">
          <a:xfrm>
            <a:off x="8458200" y="6477000"/>
            <a:ext cx="533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4B92DB"/>
                </a:solidFill>
                <a:latin typeface="75 Helvetica Bold" charset="0"/>
              </a:defRPr>
            </a:lvl1pPr>
          </a:lstStyle>
          <a:p>
            <a:fld id="{ABFDE82E-B282-4EFB-8651-5890673386CB}" type="slidenum">
              <a:rPr lang="en-US"/>
              <a:pPr/>
              <a:t>‹#›</a:t>
            </a:fld>
            <a:endParaRPr lang="en-US" sz="1400"/>
          </a:p>
        </p:txBody>
      </p:sp>
      <p:pic>
        <p:nvPicPr>
          <p:cNvPr id="1030" name="Picture 32" descr="NPC Logo 200dpi"/>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950" y="0"/>
            <a:ext cx="1022350" cy="140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7" name="Line 33"/>
          <p:cNvSpPr>
            <a:spLocks noChangeShapeType="1"/>
          </p:cNvSpPr>
          <p:nvPr userDrawn="1"/>
        </p:nvSpPr>
        <p:spPr bwMode="auto">
          <a:xfrm>
            <a:off x="1371600" y="1600200"/>
            <a:ext cx="7086600" cy="0"/>
          </a:xfrm>
          <a:prstGeom prst="line">
            <a:avLst/>
          </a:prstGeom>
          <a:noFill/>
          <a:ln w="19050">
            <a:solidFill>
              <a:srgbClr val="4B92DB"/>
            </a:solidFill>
            <a:round/>
            <a:headEnd/>
            <a:tailEnd/>
          </a:ln>
          <a:effectLst/>
        </p:spPr>
        <p:txBody>
          <a:bodyPr wrap="none" anchor="ctr"/>
          <a:lstStyle/>
          <a:p>
            <a:pPr>
              <a:defRPr/>
            </a:pPr>
            <a:endParaRPr lang="he-IL"/>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rtl="0" eaLnBrk="0" fontAlgn="base" hangingPunct="0">
        <a:spcBef>
          <a:spcPct val="0"/>
        </a:spcBef>
        <a:spcAft>
          <a:spcPct val="0"/>
        </a:spcAft>
        <a:defRPr sz="3200">
          <a:solidFill>
            <a:srgbClr val="4B92DB"/>
          </a:solidFill>
          <a:latin typeface="+mj-lt"/>
          <a:ea typeface="+mj-ea"/>
          <a:cs typeface="+mj-cs"/>
        </a:defRPr>
      </a:lvl1pPr>
      <a:lvl2pPr algn="l" rtl="0" eaLnBrk="0" fontAlgn="base" hangingPunct="0">
        <a:spcBef>
          <a:spcPct val="0"/>
        </a:spcBef>
        <a:spcAft>
          <a:spcPct val="0"/>
        </a:spcAft>
        <a:defRPr sz="3200">
          <a:solidFill>
            <a:srgbClr val="4B92DB"/>
          </a:solidFill>
          <a:latin typeface="Arial" pitchFamily="34" charset="0"/>
        </a:defRPr>
      </a:lvl2pPr>
      <a:lvl3pPr algn="l" rtl="0" eaLnBrk="0" fontAlgn="base" hangingPunct="0">
        <a:spcBef>
          <a:spcPct val="0"/>
        </a:spcBef>
        <a:spcAft>
          <a:spcPct val="0"/>
        </a:spcAft>
        <a:defRPr sz="3200">
          <a:solidFill>
            <a:srgbClr val="4B92DB"/>
          </a:solidFill>
          <a:latin typeface="Arial" pitchFamily="34" charset="0"/>
        </a:defRPr>
      </a:lvl3pPr>
      <a:lvl4pPr algn="l" rtl="0" eaLnBrk="0" fontAlgn="base" hangingPunct="0">
        <a:spcBef>
          <a:spcPct val="0"/>
        </a:spcBef>
        <a:spcAft>
          <a:spcPct val="0"/>
        </a:spcAft>
        <a:defRPr sz="3200">
          <a:solidFill>
            <a:srgbClr val="4B92DB"/>
          </a:solidFill>
          <a:latin typeface="Arial" pitchFamily="34" charset="0"/>
        </a:defRPr>
      </a:lvl4pPr>
      <a:lvl5pPr algn="l" rtl="0" eaLnBrk="0" fontAlgn="base" hangingPunct="0">
        <a:spcBef>
          <a:spcPct val="0"/>
        </a:spcBef>
        <a:spcAft>
          <a:spcPct val="0"/>
        </a:spcAft>
        <a:defRPr sz="3200">
          <a:solidFill>
            <a:srgbClr val="4B92DB"/>
          </a:solidFill>
          <a:latin typeface="Arial" pitchFamily="34" charset="0"/>
        </a:defRPr>
      </a:lvl5pPr>
      <a:lvl6pPr marL="457200" algn="l" rtl="0" fontAlgn="base">
        <a:spcBef>
          <a:spcPct val="0"/>
        </a:spcBef>
        <a:spcAft>
          <a:spcPct val="0"/>
        </a:spcAft>
        <a:defRPr sz="3200">
          <a:solidFill>
            <a:srgbClr val="4B92DB"/>
          </a:solidFill>
          <a:latin typeface="Arial" pitchFamily="34" charset="0"/>
        </a:defRPr>
      </a:lvl6pPr>
      <a:lvl7pPr marL="914400" algn="l" rtl="0" fontAlgn="base">
        <a:spcBef>
          <a:spcPct val="0"/>
        </a:spcBef>
        <a:spcAft>
          <a:spcPct val="0"/>
        </a:spcAft>
        <a:defRPr sz="3200">
          <a:solidFill>
            <a:srgbClr val="4B92DB"/>
          </a:solidFill>
          <a:latin typeface="Arial" pitchFamily="34" charset="0"/>
        </a:defRPr>
      </a:lvl7pPr>
      <a:lvl8pPr marL="1371600" algn="l" rtl="0" fontAlgn="base">
        <a:spcBef>
          <a:spcPct val="0"/>
        </a:spcBef>
        <a:spcAft>
          <a:spcPct val="0"/>
        </a:spcAft>
        <a:defRPr sz="3200">
          <a:solidFill>
            <a:srgbClr val="4B92DB"/>
          </a:solidFill>
          <a:latin typeface="Arial" pitchFamily="34" charset="0"/>
        </a:defRPr>
      </a:lvl8pPr>
      <a:lvl9pPr marL="1828800" algn="l" rtl="0" fontAlgn="base">
        <a:spcBef>
          <a:spcPct val="0"/>
        </a:spcBef>
        <a:spcAft>
          <a:spcPct val="0"/>
        </a:spcAft>
        <a:defRPr sz="3200">
          <a:solidFill>
            <a:srgbClr val="4B92DB"/>
          </a:solidFill>
          <a:latin typeface="Arial" pitchFamily="34" charset="0"/>
        </a:defRPr>
      </a:lvl9pPr>
    </p:titleStyle>
    <p:bodyStyle>
      <a:lvl1pPr marL="342900" indent="-342900" algn="l" rtl="0" eaLnBrk="0" fontAlgn="base" hangingPunct="0">
        <a:spcBef>
          <a:spcPct val="20000"/>
        </a:spcBef>
        <a:spcAft>
          <a:spcPct val="0"/>
        </a:spcAft>
        <a:buClr>
          <a:srgbClr val="4B92DB"/>
        </a:buClr>
        <a:buChar char="•"/>
        <a:defRPr sz="2400">
          <a:solidFill>
            <a:schemeClr val="tx2"/>
          </a:solidFill>
          <a:latin typeface="+mn-lt"/>
          <a:ea typeface="+mn-ea"/>
          <a:cs typeface="+mn-cs"/>
        </a:defRPr>
      </a:lvl1pPr>
      <a:lvl2pPr marL="742950" indent="-285750" algn="l" rtl="0" eaLnBrk="0" fontAlgn="base" hangingPunct="0">
        <a:spcBef>
          <a:spcPct val="20000"/>
        </a:spcBef>
        <a:spcAft>
          <a:spcPct val="0"/>
        </a:spcAft>
        <a:buClr>
          <a:srgbClr val="4B92DB"/>
        </a:buClr>
        <a:buFont typeface="Arial" panose="020B0604020202020204" pitchFamily="34" charset="0"/>
        <a:buChar char="•"/>
        <a:defRPr sz="2200">
          <a:solidFill>
            <a:schemeClr val="tx2"/>
          </a:solidFill>
          <a:latin typeface="+mn-lt"/>
        </a:defRPr>
      </a:lvl2pPr>
      <a:lvl3pPr marL="1143000" indent="-228600" algn="l" rtl="0" eaLnBrk="0" fontAlgn="base" hangingPunct="0">
        <a:spcBef>
          <a:spcPct val="20000"/>
        </a:spcBef>
        <a:spcAft>
          <a:spcPct val="0"/>
        </a:spcAft>
        <a:buClr>
          <a:srgbClr val="4B92DB"/>
        </a:buClr>
        <a:buFont typeface="Arial" panose="020B0604020202020204" pitchFamily="34" charset="0"/>
        <a:buChar char="-"/>
        <a:defRPr sz="2000">
          <a:solidFill>
            <a:schemeClr val="tx2"/>
          </a:solidFill>
          <a:latin typeface="+mn-lt"/>
        </a:defRPr>
      </a:lvl3pPr>
      <a:lvl4pPr marL="1600200" indent="-228600" algn="l" rtl="0" eaLnBrk="0" fontAlgn="base" hangingPunct="0">
        <a:spcBef>
          <a:spcPct val="20000"/>
        </a:spcBef>
        <a:spcAft>
          <a:spcPct val="0"/>
        </a:spcAft>
        <a:buClr>
          <a:srgbClr val="4B92DB"/>
        </a:buClr>
        <a:defRPr sz="2000">
          <a:solidFill>
            <a:schemeClr val="tx2"/>
          </a:solidFill>
          <a:latin typeface="+mn-lt"/>
        </a:defRPr>
      </a:lvl4pPr>
      <a:lvl5pPr marL="2057400" indent="-228600" algn="l" rtl="0" eaLnBrk="0" fontAlgn="base" hangingPunct="0">
        <a:spcBef>
          <a:spcPct val="20000"/>
        </a:spcBef>
        <a:spcAft>
          <a:spcPct val="0"/>
        </a:spcAft>
        <a:buClr>
          <a:srgbClr val="4B92DB"/>
        </a:buClr>
        <a:buChar char="»"/>
        <a:defRPr sz="2000">
          <a:solidFill>
            <a:schemeClr val="tx2"/>
          </a:solidFill>
          <a:latin typeface="+mn-lt"/>
        </a:defRPr>
      </a:lvl5pPr>
      <a:lvl6pPr marL="2514600" indent="-228600" algn="l" rtl="0" fontAlgn="base">
        <a:spcBef>
          <a:spcPct val="20000"/>
        </a:spcBef>
        <a:spcAft>
          <a:spcPct val="0"/>
        </a:spcAft>
        <a:buClr>
          <a:srgbClr val="4B92DB"/>
        </a:buClr>
        <a:buChar char="»"/>
        <a:defRPr sz="2000">
          <a:solidFill>
            <a:schemeClr val="tx2"/>
          </a:solidFill>
          <a:latin typeface="+mn-lt"/>
        </a:defRPr>
      </a:lvl6pPr>
      <a:lvl7pPr marL="2971800" indent="-228600" algn="l" rtl="0" fontAlgn="base">
        <a:spcBef>
          <a:spcPct val="20000"/>
        </a:spcBef>
        <a:spcAft>
          <a:spcPct val="0"/>
        </a:spcAft>
        <a:buClr>
          <a:srgbClr val="4B92DB"/>
        </a:buClr>
        <a:buChar char="»"/>
        <a:defRPr sz="2000">
          <a:solidFill>
            <a:schemeClr val="tx2"/>
          </a:solidFill>
          <a:latin typeface="+mn-lt"/>
        </a:defRPr>
      </a:lvl7pPr>
      <a:lvl8pPr marL="3429000" indent="-228600" algn="l" rtl="0" fontAlgn="base">
        <a:spcBef>
          <a:spcPct val="20000"/>
        </a:spcBef>
        <a:spcAft>
          <a:spcPct val="0"/>
        </a:spcAft>
        <a:buClr>
          <a:srgbClr val="4B92DB"/>
        </a:buClr>
        <a:buChar char="»"/>
        <a:defRPr sz="2000">
          <a:solidFill>
            <a:schemeClr val="tx2"/>
          </a:solidFill>
          <a:latin typeface="+mn-lt"/>
        </a:defRPr>
      </a:lvl8pPr>
      <a:lvl9pPr marL="3886200" indent="-228600" algn="l" rtl="0" fontAlgn="base">
        <a:spcBef>
          <a:spcPct val="20000"/>
        </a:spcBef>
        <a:spcAft>
          <a:spcPct val="0"/>
        </a:spcAft>
        <a:buClr>
          <a:srgbClr val="4B92DB"/>
        </a:buClr>
        <a:buChar char="»"/>
        <a:defRPr sz="2000">
          <a:solidFill>
            <a:schemeClr val="tx2"/>
          </a:solidFill>
          <a:latin typeface="+mn-lt"/>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pPr eaLnBrk="1" hangingPunct="1"/>
            <a:r>
              <a:rPr lang="en-GB" sz="2800" b="1" smtClean="0"/>
              <a:t>Journeys towards effectiveness—how foundations can do good, better</a:t>
            </a:r>
          </a:p>
        </p:txBody>
      </p:sp>
      <p:sp>
        <p:nvSpPr>
          <p:cNvPr id="14339" name="Rectangle 3"/>
          <p:cNvSpPr>
            <a:spLocks noGrp="1" noChangeArrowheads="1"/>
          </p:cNvSpPr>
          <p:nvPr>
            <p:ph type="subTitle" idx="1"/>
          </p:nvPr>
        </p:nvSpPr>
        <p:spPr/>
        <p:txBody>
          <a:bodyPr/>
          <a:lstStyle/>
          <a:p>
            <a:pPr eaLnBrk="1" hangingPunct="1"/>
            <a:r>
              <a:rPr lang="en-GB" sz="1800" smtClean="0"/>
              <a:t>Tris Lumley</a:t>
            </a:r>
          </a:p>
          <a:p>
            <a:pPr eaLnBrk="1" hangingPunct="1"/>
            <a:r>
              <a:rPr lang="en-GB" sz="1800" smtClean="0"/>
              <a:t>Head of Development, New Philanthropy Capital</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AAD653FF-F399-493B-B276-9E5BC05CA9E2}" type="slidenum">
              <a:rPr lang="en-US" sz="1000">
                <a:solidFill>
                  <a:srgbClr val="4B92DB"/>
                </a:solidFill>
                <a:latin typeface="75 Helvetica Bold" charset="0"/>
              </a:rPr>
              <a:pPr/>
              <a:t>10</a:t>
            </a:fld>
            <a:endParaRPr lang="en-US" sz="1400">
              <a:solidFill>
                <a:srgbClr val="4B92DB"/>
              </a:solidFill>
            </a:endParaRPr>
          </a:p>
        </p:txBody>
      </p:sp>
      <p:sp>
        <p:nvSpPr>
          <p:cNvPr id="23555" name="Rectangle 2"/>
          <p:cNvSpPr>
            <a:spLocks noGrp="1" noChangeArrowheads="1"/>
          </p:cNvSpPr>
          <p:nvPr>
            <p:ph type="title"/>
          </p:nvPr>
        </p:nvSpPr>
        <p:spPr/>
        <p:txBody>
          <a:bodyPr/>
          <a:lstStyle/>
          <a:p>
            <a:pPr eaLnBrk="1" hangingPunct="1"/>
            <a:r>
              <a:rPr lang="en-GB" smtClean="0"/>
              <a:t>But do you need to aim to create systemic change to be effective?</a:t>
            </a:r>
          </a:p>
        </p:txBody>
      </p:sp>
      <p:sp>
        <p:nvSpPr>
          <p:cNvPr id="272387" name="Rectangle 3"/>
          <p:cNvSpPr>
            <a:spLocks noGrp="1" noChangeArrowheads="1"/>
          </p:cNvSpPr>
          <p:nvPr>
            <p:ph type="body" idx="1"/>
          </p:nvPr>
        </p:nvSpPr>
        <p:spPr/>
        <p:txBody>
          <a:bodyPr/>
          <a:lstStyle/>
          <a:p>
            <a:pPr eaLnBrk="1" hangingPunct="1"/>
            <a:r>
              <a:rPr lang="en-GB" smtClean="0"/>
              <a:t>What does effectiveness mean if you’re a small foundation, or individual donor?</a:t>
            </a:r>
          </a:p>
          <a:p>
            <a:pPr eaLnBrk="1" hangingPunct="1"/>
            <a:endParaRPr lang="en-GB" smtClean="0"/>
          </a:p>
          <a:p>
            <a:pPr eaLnBrk="1" hangingPunct="1"/>
            <a:r>
              <a:rPr lang="en-GB" smtClean="0"/>
              <a:t>There are different paths towards effectiveness, depending on where you start from</a:t>
            </a:r>
          </a:p>
          <a:p>
            <a:pPr eaLnBrk="1" hangingPunct="1"/>
            <a:endParaRPr lang="en-GB" smtClean="0"/>
          </a:p>
          <a:p>
            <a:pPr eaLnBrk="1" hangingPunct="1"/>
            <a:r>
              <a:rPr lang="en-GB" smtClean="0"/>
              <a:t>But there is a problem you can’t ignore</a:t>
            </a:r>
          </a:p>
          <a:p>
            <a:pPr lvl="1" eaLnBrk="1" hangingPunct="1"/>
            <a:r>
              <a:rPr lang="en-GB" smtClean="0"/>
              <a:t>…doing good is NOT good enough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23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238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2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567E40A7-00F3-420A-8ADE-F2E3E5F3057C}" type="slidenum">
              <a:rPr lang="en-US" sz="1000">
                <a:solidFill>
                  <a:srgbClr val="4B92DB"/>
                </a:solidFill>
                <a:latin typeface="75 Helvetica Bold" charset="0"/>
              </a:rPr>
              <a:pPr/>
              <a:t>11</a:t>
            </a:fld>
            <a:endParaRPr lang="en-US" sz="1400">
              <a:solidFill>
                <a:srgbClr val="4B92DB"/>
              </a:solidFill>
            </a:endParaRPr>
          </a:p>
        </p:txBody>
      </p:sp>
      <p:sp>
        <p:nvSpPr>
          <p:cNvPr id="24579" name="Rectangle 2"/>
          <p:cNvSpPr>
            <a:spLocks noGrp="1" noChangeArrowheads="1"/>
          </p:cNvSpPr>
          <p:nvPr>
            <p:ph type="title"/>
          </p:nvPr>
        </p:nvSpPr>
        <p:spPr/>
        <p:txBody>
          <a:bodyPr/>
          <a:lstStyle/>
          <a:p>
            <a:pPr eaLnBrk="1" hangingPunct="1"/>
            <a:r>
              <a:rPr lang="en-GB" smtClean="0"/>
              <a:t>Why effectiveness matters</a:t>
            </a:r>
          </a:p>
        </p:txBody>
      </p:sp>
      <p:sp>
        <p:nvSpPr>
          <p:cNvPr id="286723" name="Rectangle 3"/>
          <p:cNvSpPr>
            <a:spLocks noGrp="1" noChangeArrowheads="1"/>
          </p:cNvSpPr>
          <p:nvPr>
            <p:ph type="body" idx="1"/>
          </p:nvPr>
        </p:nvSpPr>
        <p:spPr/>
        <p:txBody>
          <a:bodyPr/>
          <a:lstStyle/>
          <a:p>
            <a:pPr marL="457200" indent="-457200" eaLnBrk="1" hangingPunct="1"/>
            <a:r>
              <a:rPr lang="en-GB" smtClean="0"/>
              <a:t>If you’re not focused on effectiveness</a:t>
            </a:r>
          </a:p>
          <a:p>
            <a:pPr marL="876300" lvl="1" indent="-419100" eaLnBrk="1" hangingPunct="1">
              <a:buFont typeface="Arial" panose="020B0604020202020204" pitchFamily="34" charset="0"/>
              <a:buAutoNum type="arabicPeriod"/>
            </a:pPr>
            <a:endParaRPr lang="en-GB" smtClean="0"/>
          </a:p>
          <a:p>
            <a:pPr marL="876300" lvl="1" indent="-419100" eaLnBrk="1" hangingPunct="1">
              <a:buFont typeface="Arial" panose="020B0604020202020204" pitchFamily="34" charset="0"/>
              <a:buAutoNum type="arabicPeriod"/>
            </a:pPr>
            <a:endParaRPr lang="en-GB" smtClean="0"/>
          </a:p>
          <a:p>
            <a:pPr marL="876300" lvl="1" indent="-419100" eaLnBrk="1" hangingPunct="1">
              <a:buFont typeface="Arial" panose="020B0604020202020204" pitchFamily="34" charset="0"/>
              <a:buAutoNum type="arabicPeriod"/>
            </a:pPr>
            <a:r>
              <a:rPr lang="en-GB" smtClean="0"/>
              <a:t>At worst, you risk doing harm</a:t>
            </a:r>
          </a:p>
          <a:p>
            <a:pPr marL="876300" lvl="1" indent="-419100" eaLnBrk="1" hangingPunct="1">
              <a:buFont typeface="Arial" panose="020B0604020202020204" pitchFamily="34" charset="0"/>
              <a:buAutoNum type="arabicPeriod"/>
            </a:pPr>
            <a:endParaRPr lang="en-GB" smtClean="0"/>
          </a:p>
          <a:p>
            <a:pPr marL="876300" lvl="1" indent="-419100" eaLnBrk="1" hangingPunct="1">
              <a:buFont typeface="Arial" panose="020B0604020202020204" pitchFamily="34" charset="0"/>
              <a:buAutoNum type="arabicPeriod"/>
            </a:pPr>
            <a:endParaRPr lang="en-GB" smtClean="0"/>
          </a:p>
          <a:p>
            <a:pPr marL="876300" lvl="1" indent="-419100" eaLnBrk="1" hangingPunct="1">
              <a:buFont typeface="Arial" panose="020B0604020202020204" pitchFamily="34" charset="0"/>
              <a:buAutoNum type="arabicPeriod"/>
            </a:pPr>
            <a:r>
              <a:rPr lang="en-GB" smtClean="0"/>
              <a:t>At best, you miss opportunity to do most good</a:t>
            </a:r>
          </a:p>
          <a:p>
            <a:pPr marL="876300" lvl="1" indent="-419100" eaLnBrk="1" hangingPunct="1">
              <a:buFont typeface="Arial" panose="020B0604020202020204" pitchFamily="34" charset="0"/>
              <a:buAutoNum type="arabicPeriod"/>
            </a:pPr>
            <a:endParaRPr lang="en-GB"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2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C55D6ED3-D7CA-4A37-AE61-EEB8785F1802}" type="slidenum">
              <a:rPr lang="en-US" sz="1000">
                <a:solidFill>
                  <a:srgbClr val="4B92DB"/>
                </a:solidFill>
                <a:latin typeface="75 Helvetica Bold" charset="0"/>
              </a:rPr>
              <a:pPr/>
              <a:t>12</a:t>
            </a:fld>
            <a:endParaRPr lang="en-US" sz="1400">
              <a:solidFill>
                <a:srgbClr val="4B92DB"/>
              </a:solidFill>
            </a:endParaRPr>
          </a:p>
        </p:txBody>
      </p:sp>
      <p:sp>
        <p:nvSpPr>
          <p:cNvPr id="25603" name="Rectangle 4"/>
          <p:cNvSpPr>
            <a:spLocks noGrp="1" noChangeArrowheads="1"/>
          </p:cNvSpPr>
          <p:nvPr>
            <p:ph type="title"/>
          </p:nvPr>
        </p:nvSpPr>
        <p:spPr/>
        <p:txBody>
          <a:bodyPr/>
          <a:lstStyle/>
          <a:p>
            <a:pPr eaLnBrk="1" hangingPunct="1"/>
            <a:r>
              <a:rPr lang="en-GB" smtClean="0"/>
              <a:t>A family foundation began its journey by experimenting with what worked</a:t>
            </a:r>
          </a:p>
        </p:txBody>
      </p:sp>
      <p:pic>
        <p:nvPicPr>
          <p:cNvPr id="25604" name="Picture 7"/>
          <p:cNvPicPr>
            <a:picLocks noChangeAspect="1" noChangeArrowheads="1"/>
          </p:cNvPicPr>
          <p:nvPr/>
        </p:nvPicPr>
        <p:blipFill>
          <a:blip r:embed="rId3">
            <a:extLst>
              <a:ext uri="{28A0092B-C50C-407E-A947-70E740481C1C}">
                <a14:useLocalDpi xmlns:a14="http://schemas.microsoft.com/office/drawing/2010/main" val="0"/>
              </a:ext>
            </a:extLst>
          </a:blip>
          <a:srcRect l="17975" t="15555" r="21655" b="18074"/>
          <a:stretch>
            <a:fillRect/>
          </a:stretch>
        </p:blipFill>
        <p:spPr bwMode="auto">
          <a:xfrm>
            <a:off x="1330325" y="1700213"/>
            <a:ext cx="7129463"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ECC0F88F-387E-4216-8DDD-56487A5BC08B}" type="slidenum">
              <a:rPr lang="en-US" sz="1000">
                <a:solidFill>
                  <a:srgbClr val="4B92DB"/>
                </a:solidFill>
                <a:latin typeface="75 Helvetica Bold" charset="0"/>
              </a:rPr>
              <a:pPr/>
              <a:t>13</a:t>
            </a:fld>
            <a:endParaRPr lang="en-US" sz="1400">
              <a:solidFill>
                <a:srgbClr val="4B92DB"/>
              </a:solidFill>
            </a:endParaRPr>
          </a:p>
        </p:txBody>
      </p:sp>
      <p:sp>
        <p:nvSpPr>
          <p:cNvPr id="26627" name="Rectangle 2"/>
          <p:cNvSpPr>
            <a:spLocks noGrp="1" noChangeArrowheads="1"/>
          </p:cNvSpPr>
          <p:nvPr>
            <p:ph type="title"/>
          </p:nvPr>
        </p:nvSpPr>
        <p:spPr/>
        <p:txBody>
          <a:bodyPr/>
          <a:lstStyle/>
          <a:p>
            <a:pPr eaLnBrk="1" hangingPunct="1"/>
            <a:r>
              <a:rPr lang="en-GB" smtClean="0"/>
              <a:t>A venture philanthropy foundation strengthens effective NPOs</a:t>
            </a: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l="18369" t="18481" r="19421" b="16000"/>
          <a:stretch>
            <a:fillRect/>
          </a:stretch>
        </p:blipFill>
        <p:spPr bwMode="auto">
          <a:xfrm>
            <a:off x="898525" y="1700213"/>
            <a:ext cx="7705725"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933825"/>
            <a:ext cx="29241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A00C121E-DE1B-462B-813E-23C9E8B2A746}" type="slidenum">
              <a:rPr lang="en-US" sz="1000">
                <a:solidFill>
                  <a:srgbClr val="4B92DB"/>
                </a:solidFill>
                <a:latin typeface="75 Helvetica Bold" charset="0"/>
              </a:rPr>
              <a:pPr/>
              <a:t>14</a:t>
            </a:fld>
            <a:endParaRPr lang="en-US" sz="1400">
              <a:solidFill>
                <a:srgbClr val="4B92DB"/>
              </a:solidFill>
            </a:endParaRPr>
          </a:p>
        </p:txBody>
      </p:sp>
      <p:sp>
        <p:nvSpPr>
          <p:cNvPr id="27651" name="Rectangle 2"/>
          <p:cNvSpPr>
            <a:spLocks noGrp="1" noChangeArrowheads="1"/>
          </p:cNvSpPr>
          <p:nvPr>
            <p:ph type="title"/>
          </p:nvPr>
        </p:nvSpPr>
        <p:spPr/>
        <p:txBody>
          <a:bodyPr/>
          <a:lstStyle/>
          <a:p>
            <a:pPr eaLnBrk="1" hangingPunct="1"/>
            <a:r>
              <a:rPr lang="en-GB" smtClean="0"/>
              <a:t>The Gates Foundation works to eradicate polio globally</a:t>
            </a:r>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l="19548" t="14722" r="20602" b="20593"/>
          <a:stretch>
            <a:fillRect/>
          </a:stretch>
        </p:blipFill>
        <p:spPr bwMode="auto">
          <a:xfrm>
            <a:off x="1114425" y="1700213"/>
            <a:ext cx="7489825"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6"/>
          <p:cNvPicPr>
            <a:picLocks noChangeAspect="1" noChangeArrowheads="1"/>
          </p:cNvPicPr>
          <p:nvPr/>
        </p:nvPicPr>
        <p:blipFill>
          <a:blip r:embed="rId3">
            <a:extLst>
              <a:ext uri="{28A0092B-C50C-407E-A947-70E740481C1C}">
                <a14:useLocalDpi xmlns:a14="http://schemas.microsoft.com/office/drawing/2010/main" val="0"/>
              </a:ext>
            </a:extLst>
          </a:blip>
          <a:srcRect l="13452" t="25185" r="13631" b="37038"/>
          <a:stretch>
            <a:fillRect/>
          </a:stretch>
        </p:blipFill>
        <p:spPr bwMode="auto">
          <a:xfrm>
            <a:off x="3924300" y="3860800"/>
            <a:ext cx="194468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A1BDA143-5985-4A0A-AEBA-8E473D0BF983}" type="slidenum">
              <a:rPr lang="en-US" sz="1000">
                <a:solidFill>
                  <a:srgbClr val="4B92DB"/>
                </a:solidFill>
                <a:latin typeface="75 Helvetica Bold" charset="0"/>
              </a:rPr>
              <a:pPr/>
              <a:t>15</a:t>
            </a:fld>
            <a:endParaRPr lang="en-US" sz="1400">
              <a:solidFill>
                <a:srgbClr val="4B92DB"/>
              </a:solidFill>
            </a:endParaRPr>
          </a:p>
        </p:txBody>
      </p:sp>
      <p:sp>
        <p:nvSpPr>
          <p:cNvPr id="28675" name="Rectangle 2"/>
          <p:cNvSpPr>
            <a:spLocks noGrp="1" noChangeArrowheads="1"/>
          </p:cNvSpPr>
          <p:nvPr>
            <p:ph type="title"/>
          </p:nvPr>
        </p:nvSpPr>
        <p:spPr/>
        <p:txBody>
          <a:bodyPr/>
          <a:lstStyle/>
          <a:p>
            <a:pPr eaLnBrk="1" hangingPunct="1"/>
            <a:r>
              <a:rPr lang="en-GB" smtClean="0"/>
              <a:t>Foundations’ journeys towards greater impact and effectiveness</a:t>
            </a:r>
          </a:p>
        </p:txBody>
      </p:sp>
      <p:pic>
        <p:nvPicPr>
          <p:cNvPr id="28676" name="Picture 4"/>
          <p:cNvPicPr>
            <a:picLocks noChangeAspect="1" noChangeArrowheads="1"/>
          </p:cNvPicPr>
          <p:nvPr/>
        </p:nvPicPr>
        <p:blipFill>
          <a:blip r:embed="rId2">
            <a:extLst>
              <a:ext uri="{28A0092B-C50C-407E-A947-70E740481C1C}">
                <a14:useLocalDpi xmlns:a14="http://schemas.microsoft.com/office/drawing/2010/main" val="0"/>
              </a:ext>
            </a:extLst>
          </a:blip>
          <a:srcRect l="10625" t="4648" r="11147" b="10001"/>
          <a:stretch>
            <a:fillRect/>
          </a:stretch>
        </p:blipFill>
        <p:spPr bwMode="auto">
          <a:xfrm>
            <a:off x="1258888" y="1700213"/>
            <a:ext cx="7416800" cy="505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5A884AB5-EB90-4492-B5D4-A519FD5350E1}" type="slidenum">
              <a:rPr lang="en-US" sz="1000">
                <a:solidFill>
                  <a:srgbClr val="4B92DB"/>
                </a:solidFill>
                <a:latin typeface="75 Helvetica Bold" charset="0"/>
              </a:rPr>
              <a:pPr/>
              <a:t>16</a:t>
            </a:fld>
            <a:endParaRPr lang="en-US" sz="1400">
              <a:solidFill>
                <a:srgbClr val="4B92DB"/>
              </a:solidFill>
            </a:endParaRPr>
          </a:p>
        </p:txBody>
      </p:sp>
      <p:sp>
        <p:nvSpPr>
          <p:cNvPr id="29699" name="Rectangle 2"/>
          <p:cNvSpPr>
            <a:spLocks noGrp="1" noChangeArrowheads="1"/>
          </p:cNvSpPr>
          <p:nvPr>
            <p:ph type="title"/>
          </p:nvPr>
        </p:nvSpPr>
        <p:spPr/>
        <p:txBody>
          <a:bodyPr/>
          <a:lstStyle/>
          <a:p>
            <a:pPr eaLnBrk="1" hangingPunct="1"/>
            <a:r>
              <a:rPr lang="en-GB" smtClean="0"/>
              <a:t>You don’t have to be the Gates Foundation to be effective</a:t>
            </a:r>
          </a:p>
        </p:txBody>
      </p:sp>
      <p:sp>
        <p:nvSpPr>
          <p:cNvPr id="29700" name="Rectangle 3"/>
          <p:cNvSpPr>
            <a:spLocks noGrp="1" noChangeArrowheads="1"/>
          </p:cNvSpPr>
          <p:nvPr>
            <p:ph type="body" idx="1"/>
          </p:nvPr>
        </p:nvSpPr>
        <p:spPr/>
        <p:txBody>
          <a:bodyPr/>
          <a:lstStyle/>
          <a:p>
            <a:pPr eaLnBrk="1" hangingPunct="1"/>
            <a:r>
              <a:rPr lang="en-GB" smtClean="0"/>
              <a:t>Start from your objectives</a:t>
            </a:r>
          </a:p>
          <a:p>
            <a:pPr eaLnBrk="1" hangingPunct="1">
              <a:buFontTx/>
              <a:buNone/>
            </a:pPr>
            <a:r>
              <a:rPr lang="en-GB" smtClean="0"/>
              <a:t>	…and where you are today</a:t>
            </a:r>
          </a:p>
          <a:p>
            <a:pPr eaLnBrk="1" hangingPunct="1">
              <a:buFontTx/>
              <a:buNone/>
            </a:pPr>
            <a:endParaRPr lang="en-GB" smtClean="0"/>
          </a:p>
          <a:p>
            <a:pPr eaLnBrk="1" hangingPunct="1"/>
            <a:r>
              <a:rPr lang="en-GB" smtClean="0"/>
              <a:t>Decide whether you care about effectiveness</a:t>
            </a:r>
          </a:p>
          <a:p>
            <a:pPr eaLnBrk="1" hangingPunct="1"/>
            <a:endParaRPr lang="en-GB" smtClean="0"/>
          </a:p>
          <a:p>
            <a:pPr eaLnBrk="1" hangingPunct="1"/>
            <a:r>
              <a:rPr lang="en-GB" smtClean="0"/>
              <a:t>Implement practices that</a:t>
            </a:r>
          </a:p>
          <a:p>
            <a:pPr lvl="1" eaLnBrk="1" hangingPunct="1"/>
            <a:r>
              <a:rPr lang="en-GB" smtClean="0"/>
              <a:t>Seek out effectiveness (in the NPOs you support)</a:t>
            </a:r>
          </a:p>
          <a:p>
            <a:pPr lvl="1" eaLnBrk="1" hangingPunct="1"/>
            <a:r>
              <a:rPr lang="en-GB" smtClean="0"/>
              <a:t>Build your effectiveness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4645D1F6-D927-463F-9EAF-10810C74FA14}" type="slidenum">
              <a:rPr lang="en-US" sz="1000">
                <a:solidFill>
                  <a:srgbClr val="4B92DB"/>
                </a:solidFill>
                <a:latin typeface="75 Helvetica Bold" charset="0"/>
              </a:rPr>
              <a:pPr/>
              <a:t>17</a:t>
            </a:fld>
            <a:endParaRPr lang="en-US" sz="1400">
              <a:solidFill>
                <a:srgbClr val="4B92DB"/>
              </a:solidFill>
            </a:endParaRPr>
          </a:p>
        </p:txBody>
      </p:sp>
      <p:sp>
        <p:nvSpPr>
          <p:cNvPr id="30723" name="Rectangle 2"/>
          <p:cNvSpPr>
            <a:spLocks noGrp="1" noChangeArrowheads="1"/>
          </p:cNvSpPr>
          <p:nvPr>
            <p:ph type="title"/>
          </p:nvPr>
        </p:nvSpPr>
        <p:spPr/>
        <p:txBody>
          <a:bodyPr/>
          <a:lstStyle/>
          <a:p>
            <a:pPr eaLnBrk="1" hangingPunct="1"/>
            <a:r>
              <a:rPr lang="en-GB" smtClean="0"/>
              <a:t>What does effectiveness mean for foundations?</a:t>
            </a:r>
          </a:p>
        </p:txBody>
      </p:sp>
      <p:sp>
        <p:nvSpPr>
          <p:cNvPr id="30724" name="Rectangle 3"/>
          <p:cNvSpPr>
            <a:spLocks noGrp="1" noChangeArrowheads="1"/>
          </p:cNvSpPr>
          <p:nvPr>
            <p:ph type="body" idx="1"/>
          </p:nvPr>
        </p:nvSpPr>
        <p:spPr/>
        <p:txBody>
          <a:bodyPr/>
          <a:lstStyle/>
          <a:p>
            <a:pPr marL="457200" indent="-457200" eaLnBrk="1" hangingPunct="1"/>
            <a:r>
              <a:rPr lang="en-GB" smtClean="0"/>
              <a:t>Answer the five questions to focus on your effectiveness</a:t>
            </a:r>
          </a:p>
          <a:p>
            <a:pPr marL="457200" indent="-457200" eaLnBrk="1" hangingPunct="1"/>
            <a:endParaRPr lang="en-GB" smtClean="0"/>
          </a:p>
          <a:p>
            <a:pPr marL="876300" lvl="1" indent="-419100" eaLnBrk="1" hangingPunct="1">
              <a:buFont typeface="Arial" panose="020B0604020202020204" pitchFamily="34" charset="0"/>
              <a:buAutoNum type="arabicPeriod"/>
            </a:pPr>
            <a:r>
              <a:rPr lang="en-GB" smtClean="0"/>
              <a:t>What’s the problem you’re trying to address?</a:t>
            </a:r>
          </a:p>
          <a:p>
            <a:pPr marL="876300" lvl="1" indent="-419100" eaLnBrk="1" hangingPunct="1">
              <a:buFont typeface="Arial" panose="020B0604020202020204" pitchFamily="34" charset="0"/>
              <a:buAutoNum type="arabicPeriod"/>
            </a:pPr>
            <a:r>
              <a:rPr lang="en-GB" smtClean="0"/>
              <a:t>What do you do to address it?</a:t>
            </a:r>
          </a:p>
          <a:p>
            <a:pPr marL="876300" lvl="1" indent="-419100" eaLnBrk="1" hangingPunct="1">
              <a:buFont typeface="Arial" panose="020B0604020202020204" pitchFamily="34" charset="0"/>
              <a:buAutoNum type="arabicPeriod"/>
            </a:pPr>
            <a:r>
              <a:rPr lang="en-GB" smtClean="0"/>
              <a:t>What are you achieving?</a:t>
            </a:r>
          </a:p>
          <a:p>
            <a:pPr marL="876300" lvl="1" indent="-419100" eaLnBrk="1" hangingPunct="1">
              <a:buFont typeface="Arial" panose="020B0604020202020204" pitchFamily="34" charset="0"/>
              <a:buAutoNum type="arabicPeriod"/>
            </a:pPr>
            <a:r>
              <a:rPr lang="en-GB" smtClean="0"/>
              <a:t>How do you know?</a:t>
            </a:r>
          </a:p>
          <a:p>
            <a:pPr marL="876300" lvl="1" indent="-419100" eaLnBrk="1" hangingPunct="1">
              <a:buFont typeface="Arial" panose="020B0604020202020204" pitchFamily="34" charset="0"/>
              <a:buAutoNum type="arabicPeriod"/>
            </a:pPr>
            <a:r>
              <a:rPr lang="en-GB" smtClean="0"/>
              <a:t>How are you learning and improving?</a:t>
            </a:r>
            <a:endParaRPr lang="en-GB" sz="2000" smtClean="0">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07BAE2B3-1348-42AE-9205-E0DE7A190EF6}" type="slidenum">
              <a:rPr lang="en-US" sz="1000">
                <a:solidFill>
                  <a:srgbClr val="4B92DB"/>
                </a:solidFill>
                <a:latin typeface="75 Helvetica Bold" charset="0"/>
              </a:rPr>
              <a:pPr/>
              <a:t>18</a:t>
            </a:fld>
            <a:endParaRPr lang="en-US" sz="1400">
              <a:solidFill>
                <a:srgbClr val="4B92DB"/>
              </a:solidFill>
            </a:endParaRPr>
          </a:p>
        </p:txBody>
      </p:sp>
      <p:sp>
        <p:nvSpPr>
          <p:cNvPr id="31747" name="Rectangle 2"/>
          <p:cNvSpPr>
            <a:spLocks noGrp="1" noChangeArrowheads="1"/>
          </p:cNvSpPr>
          <p:nvPr>
            <p:ph type="title"/>
          </p:nvPr>
        </p:nvSpPr>
        <p:spPr/>
        <p:txBody>
          <a:bodyPr/>
          <a:lstStyle/>
          <a:p>
            <a:pPr eaLnBrk="1" hangingPunct="1"/>
            <a:r>
              <a:rPr lang="en-GB" smtClean="0"/>
              <a:t>What does effectiveness mean for foundations?</a:t>
            </a:r>
          </a:p>
        </p:txBody>
      </p:sp>
      <p:sp>
        <p:nvSpPr>
          <p:cNvPr id="31748" name="Rectangle 3"/>
          <p:cNvSpPr>
            <a:spLocks noGrp="1" noChangeArrowheads="1"/>
          </p:cNvSpPr>
          <p:nvPr>
            <p:ph type="body" idx="1"/>
          </p:nvPr>
        </p:nvSpPr>
        <p:spPr/>
        <p:txBody>
          <a:bodyPr/>
          <a:lstStyle/>
          <a:p>
            <a:pPr marL="457200" indent="-457200" eaLnBrk="1" hangingPunct="1"/>
            <a:r>
              <a:rPr lang="en-GB" smtClean="0"/>
              <a:t>To answer the questions you’ll need</a:t>
            </a:r>
          </a:p>
          <a:p>
            <a:pPr marL="457200" indent="-457200" eaLnBrk="1" hangingPunct="1"/>
            <a:endParaRPr lang="en-GB" smtClean="0"/>
          </a:p>
          <a:p>
            <a:pPr marL="876300" lvl="1" indent="-419100" eaLnBrk="1" hangingPunct="1">
              <a:buFont typeface="Arial" panose="020B0604020202020204" pitchFamily="34" charset="0"/>
              <a:buAutoNum type="arabicPeriod"/>
            </a:pPr>
            <a:r>
              <a:rPr lang="en-GB" smtClean="0"/>
              <a:t>Clear objectives</a:t>
            </a:r>
          </a:p>
          <a:p>
            <a:pPr marL="876300" lvl="1" indent="-419100" eaLnBrk="1" hangingPunct="1">
              <a:buFont typeface="Arial" panose="020B0604020202020204" pitchFamily="34" charset="0"/>
              <a:buAutoNum type="arabicPeriod"/>
            </a:pPr>
            <a:r>
              <a:rPr lang="en-GB" smtClean="0"/>
              <a:t>Defined strategy to achieve them</a:t>
            </a:r>
          </a:p>
          <a:p>
            <a:pPr marL="876300" lvl="1" indent="-419100" eaLnBrk="1" hangingPunct="1">
              <a:buFont typeface="Arial" panose="020B0604020202020204" pitchFamily="34" charset="0"/>
              <a:buAutoNum type="arabicPeriod"/>
            </a:pPr>
            <a:r>
              <a:rPr lang="en-GB" smtClean="0"/>
              <a:t>Track progress towards them</a:t>
            </a:r>
          </a:p>
          <a:p>
            <a:pPr marL="876300" lvl="1" indent="-419100" eaLnBrk="1" hangingPunct="1">
              <a:buFont typeface="Arial" panose="020B0604020202020204" pitchFamily="34" charset="0"/>
              <a:buAutoNum type="arabicPeriod"/>
            </a:pPr>
            <a:r>
              <a:rPr lang="en-GB" smtClean="0"/>
              <a:t>Gather evidence of progress/impact</a:t>
            </a:r>
          </a:p>
          <a:p>
            <a:pPr marL="876300" lvl="1" indent="-419100" eaLnBrk="1" hangingPunct="1">
              <a:buFont typeface="Arial" panose="020B0604020202020204" pitchFamily="34" charset="0"/>
              <a:buAutoNum type="arabicPeriod"/>
            </a:pPr>
            <a:r>
              <a:rPr lang="en-GB" smtClean="0"/>
              <a:t>Review, learn, improve and communicate</a:t>
            </a:r>
            <a:endParaRPr lang="en-GB" sz="2000" smtClean="0">
              <a:solidFill>
                <a:schemeClr val="bg2"/>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CE97E3B3-1CB4-49BC-A37D-2DEDEF4E4197}" type="slidenum">
              <a:rPr lang="en-US" sz="1000">
                <a:solidFill>
                  <a:srgbClr val="4B92DB"/>
                </a:solidFill>
                <a:latin typeface="75 Helvetica Bold" charset="0"/>
              </a:rPr>
              <a:pPr/>
              <a:t>19</a:t>
            </a:fld>
            <a:endParaRPr lang="en-US" sz="1400">
              <a:solidFill>
                <a:srgbClr val="4B92DB"/>
              </a:solidFill>
            </a:endParaRPr>
          </a:p>
        </p:txBody>
      </p:sp>
      <p:sp>
        <p:nvSpPr>
          <p:cNvPr id="32771" name="Rectangle 2"/>
          <p:cNvSpPr>
            <a:spLocks noGrp="1" noChangeArrowheads="1"/>
          </p:cNvSpPr>
          <p:nvPr>
            <p:ph type="title"/>
          </p:nvPr>
        </p:nvSpPr>
        <p:spPr/>
        <p:txBody>
          <a:bodyPr/>
          <a:lstStyle/>
          <a:p>
            <a:pPr eaLnBrk="1" hangingPunct="1"/>
            <a:r>
              <a:rPr lang="en-GB" smtClean="0"/>
              <a:t>Effectiveness means…</a:t>
            </a:r>
          </a:p>
        </p:txBody>
      </p:sp>
      <p:sp>
        <p:nvSpPr>
          <p:cNvPr id="32772" name="Rectangle 3"/>
          <p:cNvSpPr>
            <a:spLocks noGrp="1" noChangeArrowheads="1"/>
          </p:cNvSpPr>
          <p:nvPr>
            <p:ph type="body" idx="1"/>
          </p:nvPr>
        </p:nvSpPr>
        <p:spPr/>
        <p:txBody>
          <a:bodyPr/>
          <a:lstStyle/>
          <a:p>
            <a:pPr eaLnBrk="1" hangingPunct="1"/>
            <a:r>
              <a:rPr lang="en-GB" smtClean="0"/>
              <a:t>Clear objectives</a:t>
            </a:r>
          </a:p>
          <a:p>
            <a:pPr lvl="1" eaLnBrk="1" hangingPunct="1"/>
            <a:r>
              <a:rPr lang="en-GB" smtClean="0"/>
              <a:t>Foundation’s vision &amp; mission</a:t>
            </a:r>
          </a:p>
          <a:p>
            <a:pPr lvl="1" eaLnBrk="1" hangingPunct="1"/>
            <a:r>
              <a:rPr lang="en-GB" smtClean="0"/>
              <a:t>Defined programme areas</a:t>
            </a:r>
          </a:p>
          <a:p>
            <a:pPr eaLnBrk="1" hangingPunct="1"/>
            <a:endParaRPr lang="en-GB" smtClean="0"/>
          </a:p>
          <a:p>
            <a:pPr eaLnBrk="1" hangingPunct="1"/>
            <a:r>
              <a:rPr lang="en-GB" smtClean="0"/>
              <a:t>Defined strategy to achieve them</a:t>
            </a:r>
          </a:p>
          <a:p>
            <a:pPr lvl="1" eaLnBrk="1" hangingPunct="1"/>
            <a:r>
              <a:rPr lang="en-GB" smtClean="0"/>
              <a:t>Making donations?</a:t>
            </a:r>
          </a:p>
          <a:p>
            <a:pPr lvl="1" eaLnBrk="1" hangingPunct="1"/>
            <a:r>
              <a:rPr lang="en-GB" smtClean="0"/>
              <a:t>Playing active, public role as foundation?</a:t>
            </a:r>
          </a:p>
          <a:p>
            <a:pPr lvl="1" eaLnBrk="1" hangingPunct="1"/>
            <a:r>
              <a:rPr lang="en-GB" smtClean="0"/>
              <a:t>Strengthening NPOs &amp; sector?</a:t>
            </a:r>
          </a:p>
          <a:p>
            <a:pPr lvl="1" eaLnBrk="1" hangingPunct="1"/>
            <a:endParaRPr lang="en-GB" smtClean="0"/>
          </a:p>
        </p:txBody>
      </p:sp>
      <p:pic>
        <p:nvPicPr>
          <p:cNvPr id="32773" name="Picture 4"/>
          <p:cNvPicPr>
            <a:picLocks noChangeAspect="1" noChangeArrowheads="1"/>
          </p:cNvPicPr>
          <p:nvPr/>
        </p:nvPicPr>
        <p:blipFill>
          <a:blip r:embed="rId2">
            <a:extLst>
              <a:ext uri="{28A0092B-C50C-407E-A947-70E740481C1C}">
                <a14:useLocalDpi xmlns:a14="http://schemas.microsoft.com/office/drawing/2010/main" val="0"/>
              </a:ext>
            </a:extLst>
          </a:blip>
          <a:srcRect l="20081" t="15556" r="31621" b="25227"/>
          <a:stretch>
            <a:fillRect/>
          </a:stretch>
        </p:blipFill>
        <p:spPr bwMode="auto">
          <a:xfrm>
            <a:off x="5757863" y="0"/>
            <a:ext cx="3386137"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A9E249FA-BE2A-4CF6-9D82-95B2FCD2A811}" type="slidenum">
              <a:rPr lang="en-US" sz="1000">
                <a:solidFill>
                  <a:srgbClr val="4B92DB"/>
                </a:solidFill>
                <a:latin typeface="75 Helvetica Bold" charset="0"/>
              </a:rPr>
              <a:pPr/>
              <a:t>2</a:t>
            </a:fld>
            <a:endParaRPr lang="en-US" sz="1400">
              <a:solidFill>
                <a:srgbClr val="4B92DB"/>
              </a:solidFill>
            </a:endParaRPr>
          </a:p>
        </p:txBody>
      </p:sp>
      <p:sp>
        <p:nvSpPr>
          <p:cNvPr id="15363" name="Rectangle 2"/>
          <p:cNvSpPr>
            <a:spLocks noGrp="1" noChangeArrowheads="1"/>
          </p:cNvSpPr>
          <p:nvPr>
            <p:ph type="title"/>
          </p:nvPr>
        </p:nvSpPr>
        <p:spPr/>
        <p:txBody>
          <a:bodyPr/>
          <a:lstStyle/>
          <a:p>
            <a:pPr eaLnBrk="1" hangingPunct="1"/>
            <a:r>
              <a:rPr lang="en-GB" smtClean="0"/>
              <a:t>What is effectiveness?</a:t>
            </a:r>
          </a:p>
        </p:txBody>
      </p:sp>
      <p:sp>
        <p:nvSpPr>
          <p:cNvPr id="15364" name="Rectangle 6"/>
          <p:cNvSpPr>
            <a:spLocks noGrp="1" noChangeArrowheads="1"/>
          </p:cNvSpPr>
          <p:nvPr>
            <p:ph type="body" idx="1"/>
          </p:nvPr>
        </p:nvSpPr>
        <p:spPr>
          <a:xfrm>
            <a:off x="1219200" y="1981200"/>
            <a:ext cx="7239000" cy="4400550"/>
          </a:xfrm>
        </p:spPr>
        <p:txBody>
          <a:bodyPr/>
          <a:lstStyle/>
          <a:p>
            <a:pPr marL="0" indent="0" eaLnBrk="1" hangingPunct="1">
              <a:buFontTx/>
              <a:buNone/>
            </a:pPr>
            <a:r>
              <a:rPr lang="en-GB" sz="1800" i="1" smtClean="0"/>
              <a:t>“Independent foundations have an unique role to play… Relatively unconstrained by the absence of a profit motive, political imperatives or fundraising necessities, foundations have a responsibility to </a:t>
            </a:r>
            <a:r>
              <a:rPr lang="en-GB" sz="1800" b="1" i="1" smtClean="0"/>
              <a:t>maximise their independence for the public good</a:t>
            </a:r>
            <a:r>
              <a:rPr lang="en-GB" sz="1800" i="1" smtClean="0"/>
              <a:t>.”</a:t>
            </a:r>
          </a:p>
          <a:p>
            <a:pPr marL="0" indent="0" eaLnBrk="1" hangingPunct="1">
              <a:buFontTx/>
              <a:buNone/>
            </a:pPr>
            <a:endParaRPr lang="en-GB" sz="900" i="1" smtClean="0"/>
          </a:p>
          <a:p>
            <a:pPr marL="0" indent="0" algn="r" eaLnBrk="1" hangingPunct="1">
              <a:buFontTx/>
              <a:buNone/>
            </a:pPr>
            <a:r>
              <a:rPr lang="en-GB" sz="1800" smtClean="0"/>
              <a:t>Clare Thomas MBE,</a:t>
            </a:r>
            <a:r>
              <a:rPr lang="en-GB" sz="1800" b="1" smtClean="0"/>
              <a:t> </a:t>
            </a:r>
            <a:r>
              <a:rPr lang="en-GB" sz="1800" smtClean="0"/>
              <a:t>Chair—Association of Charitable Foundations</a:t>
            </a:r>
          </a:p>
          <a:p>
            <a:pPr marL="0" indent="0" algn="r" eaLnBrk="1" hangingPunct="1">
              <a:buFontTx/>
              <a:buNone/>
            </a:pPr>
            <a:endParaRPr lang="en-GB" sz="1000" smtClean="0"/>
          </a:p>
          <a:p>
            <a:pPr marL="0" indent="0" eaLnBrk="1" hangingPunct="1">
              <a:buFontTx/>
              <a:buNone/>
            </a:pPr>
            <a:r>
              <a:rPr lang="en-GB" sz="1800" i="1" smtClean="0"/>
              <a:t>“Effective here is defined as </a:t>
            </a:r>
            <a:r>
              <a:rPr lang="en-GB" sz="1800" b="1" i="1" smtClean="0"/>
              <a:t>achieving the ends which a foundation has set for itself</a:t>
            </a:r>
            <a:r>
              <a:rPr lang="en-GB" sz="1800" i="1" smtClean="0"/>
              <a:t>. (Though, given the freedom of foundations generally to create their mission, this also implies the ability of a foundation to set itself worthwhile, meaningful goals).</a:t>
            </a:r>
          </a:p>
          <a:p>
            <a:pPr marL="0" indent="0" eaLnBrk="1" hangingPunct="1">
              <a:buFontTx/>
              <a:buNone/>
            </a:pPr>
            <a:endParaRPr lang="en-GB" sz="1000" i="1" smtClean="0"/>
          </a:p>
          <a:p>
            <a:pPr marL="0" indent="0" algn="r" eaLnBrk="1" hangingPunct="1">
              <a:buFontTx/>
              <a:buNone/>
            </a:pPr>
            <a:r>
              <a:rPr lang="en-GB" sz="1800" smtClean="0"/>
              <a:t>David Cutler,</a:t>
            </a:r>
            <a:r>
              <a:rPr lang="en-GB" sz="1800" b="1" smtClean="0"/>
              <a:t> </a:t>
            </a:r>
            <a:r>
              <a:rPr lang="en-GB" sz="1800" smtClean="0"/>
              <a:t>Director—Baring Foundation</a:t>
            </a:r>
          </a:p>
          <a:p>
            <a:pPr marL="0" indent="0" algn="r" eaLnBrk="1" hangingPunct="1">
              <a:buFontTx/>
              <a:buNone/>
            </a:pPr>
            <a:endParaRPr lang="en-GB" sz="1800" smtClean="0"/>
          </a:p>
          <a:p>
            <a:pPr marL="0" indent="0" algn="r" eaLnBrk="1" hangingPunct="1">
              <a:buFontTx/>
              <a:buNone/>
            </a:pPr>
            <a:r>
              <a:rPr lang="en-GB" sz="1600" smtClean="0"/>
              <a:t>The effective foundation—A literature review, Baring Foundation, 2009</a:t>
            </a:r>
          </a:p>
          <a:p>
            <a:pPr marL="0" indent="0" algn="r" eaLnBrk="1" hangingPunct="1">
              <a:buFontTx/>
              <a:buNone/>
            </a:pPr>
            <a:endParaRPr lang="en-GB" sz="1800" smtClean="0"/>
          </a:p>
          <a:p>
            <a:pPr marL="0" indent="0" eaLnBrk="1" hangingPunct="1">
              <a:buFontTx/>
              <a:buNone/>
            </a:pPr>
            <a:endParaRPr lang="en-GB" sz="1800" i="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DAFEE352-BC5E-478A-A34E-3D8C5836DE33}" type="slidenum">
              <a:rPr lang="en-US" sz="1000">
                <a:solidFill>
                  <a:srgbClr val="4B92DB"/>
                </a:solidFill>
                <a:latin typeface="75 Helvetica Bold" charset="0"/>
              </a:rPr>
              <a:pPr/>
              <a:t>20</a:t>
            </a:fld>
            <a:endParaRPr lang="en-US" sz="1400">
              <a:solidFill>
                <a:srgbClr val="4B92DB"/>
              </a:solidFill>
            </a:endParaRPr>
          </a:p>
        </p:txBody>
      </p:sp>
      <p:sp>
        <p:nvSpPr>
          <p:cNvPr id="33795" name="Rectangle 2"/>
          <p:cNvSpPr>
            <a:spLocks noGrp="1" noChangeArrowheads="1"/>
          </p:cNvSpPr>
          <p:nvPr>
            <p:ph type="title"/>
          </p:nvPr>
        </p:nvSpPr>
        <p:spPr/>
        <p:txBody>
          <a:bodyPr/>
          <a:lstStyle/>
          <a:p>
            <a:pPr eaLnBrk="1" hangingPunct="1"/>
            <a:r>
              <a:rPr lang="en-GB" smtClean="0"/>
              <a:t>Effectiveness means…</a:t>
            </a:r>
          </a:p>
        </p:txBody>
      </p:sp>
      <p:sp>
        <p:nvSpPr>
          <p:cNvPr id="33796" name="Rectangle 3"/>
          <p:cNvSpPr>
            <a:spLocks noGrp="1" noChangeArrowheads="1"/>
          </p:cNvSpPr>
          <p:nvPr>
            <p:ph type="body" idx="1"/>
          </p:nvPr>
        </p:nvSpPr>
        <p:spPr/>
        <p:txBody>
          <a:bodyPr/>
          <a:lstStyle/>
          <a:p>
            <a:pPr eaLnBrk="1" hangingPunct="1"/>
            <a:endParaRPr lang="en-GB" smtClean="0"/>
          </a:p>
          <a:p>
            <a:pPr eaLnBrk="1" hangingPunct="1"/>
            <a:endParaRPr lang="en-GB" smtClean="0"/>
          </a:p>
          <a:p>
            <a:pPr eaLnBrk="1" hangingPunct="1"/>
            <a:r>
              <a:rPr lang="en-GB" smtClean="0"/>
              <a:t>Defined strategy</a:t>
            </a:r>
          </a:p>
          <a:p>
            <a:pPr lvl="1" eaLnBrk="1" hangingPunct="1"/>
            <a:r>
              <a:rPr lang="en-GB" smtClean="0"/>
              <a:t>Identify NPOs aligned with objectives</a:t>
            </a:r>
          </a:p>
          <a:p>
            <a:pPr lvl="1" eaLnBrk="1" hangingPunct="1"/>
            <a:r>
              <a:rPr lang="en-GB" smtClean="0"/>
              <a:t>Donations to effective NPOs</a:t>
            </a:r>
          </a:p>
          <a:p>
            <a:pPr lvl="1" eaLnBrk="1" hangingPunct="1"/>
            <a:r>
              <a:rPr lang="en-GB" smtClean="0"/>
              <a:t>Appropriate type of funding</a:t>
            </a:r>
          </a:p>
          <a:p>
            <a:pPr lvl="1" eaLnBrk="1" hangingPunct="1"/>
            <a:r>
              <a:rPr lang="en-GB" smtClean="0"/>
              <a:t>Support to improve NPOs?</a:t>
            </a:r>
          </a:p>
          <a:p>
            <a:pPr lvl="1" eaLnBrk="1" hangingPunct="1"/>
            <a:r>
              <a:rPr lang="en-GB" smtClean="0"/>
              <a:t>Smart processes</a:t>
            </a:r>
          </a:p>
          <a:p>
            <a:pPr lvl="1" eaLnBrk="1" hangingPunct="1"/>
            <a:endParaRPr lang="en-GB" smtClean="0"/>
          </a:p>
        </p:txBody>
      </p:sp>
      <p:pic>
        <p:nvPicPr>
          <p:cNvPr id="33797" name="Picture 5"/>
          <p:cNvPicPr>
            <a:picLocks noChangeAspect="1" noChangeArrowheads="1"/>
          </p:cNvPicPr>
          <p:nvPr/>
        </p:nvPicPr>
        <p:blipFill>
          <a:blip r:embed="rId2">
            <a:extLst>
              <a:ext uri="{28A0092B-C50C-407E-A947-70E740481C1C}">
                <a14:useLocalDpi xmlns:a14="http://schemas.microsoft.com/office/drawing/2010/main" val="0"/>
              </a:ext>
            </a:extLst>
          </a:blip>
          <a:srcRect l="23750" t="16408" r="32153" b="19759"/>
          <a:stretch>
            <a:fillRect/>
          </a:stretch>
        </p:blipFill>
        <p:spPr bwMode="auto">
          <a:xfrm>
            <a:off x="5940425" y="188913"/>
            <a:ext cx="316865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836DA8EE-0A1D-4FA5-8D0B-B8C51C541417}" type="slidenum">
              <a:rPr lang="en-US" sz="1000">
                <a:solidFill>
                  <a:srgbClr val="4B92DB"/>
                </a:solidFill>
                <a:latin typeface="75 Helvetica Bold" charset="0"/>
              </a:rPr>
              <a:pPr/>
              <a:t>21</a:t>
            </a:fld>
            <a:endParaRPr lang="en-US" sz="1400">
              <a:solidFill>
                <a:srgbClr val="4B92DB"/>
              </a:solidFill>
            </a:endParaRPr>
          </a:p>
        </p:txBody>
      </p:sp>
      <p:sp>
        <p:nvSpPr>
          <p:cNvPr id="34819" name="Rectangle 2"/>
          <p:cNvSpPr>
            <a:spLocks noGrp="1" noChangeArrowheads="1"/>
          </p:cNvSpPr>
          <p:nvPr>
            <p:ph type="title"/>
          </p:nvPr>
        </p:nvSpPr>
        <p:spPr/>
        <p:txBody>
          <a:bodyPr/>
          <a:lstStyle/>
          <a:p>
            <a:pPr eaLnBrk="1" hangingPunct="1"/>
            <a:r>
              <a:rPr lang="en-GB" smtClean="0"/>
              <a:t>How to identify effective NPOs</a:t>
            </a:r>
          </a:p>
        </p:txBody>
      </p:sp>
      <p:sp>
        <p:nvSpPr>
          <p:cNvPr id="34820" name="Rectangle 3"/>
          <p:cNvSpPr>
            <a:spLocks noGrp="1" noChangeArrowheads="1"/>
          </p:cNvSpPr>
          <p:nvPr>
            <p:ph type="body" sz="half" idx="1"/>
          </p:nvPr>
        </p:nvSpPr>
        <p:spPr/>
        <p:txBody>
          <a:bodyPr/>
          <a:lstStyle/>
          <a:p>
            <a:pPr eaLnBrk="1" hangingPunct="1"/>
            <a:endParaRPr lang="en-GB" sz="2000" smtClean="0"/>
          </a:p>
          <a:p>
            <a:pPr eaLnBrk="1" hangingPunct="1"/>
            <a:r>
              <a:rPr lang="en-GB" sz="2000" smtClean="0"/>
              <a:t>Research to set context</a:t>
            </a:r>
          </a:p>
          <a:p>
            <a:pPr eaLnBrk="1" hangingPunct="1"/>
            <a:endParaRPr lang="en-GB" sz="2000" smtClean="0"/>
          </a:p>
          <a:p>
            <a:pPr eaLnBrk="1" hangingPunct="1"/>
            <a:endParaRPr lang="en-GB" sz="1000" smtClean="0"/>
          </a:p>
          <a:p>
            <a:pPr eaLnBrk="1" hangingPunct="1"/>
            <a:r>
              <a:rPr lang="en-GB" sz="2000" smtClean="0"/>
              <a:t>Scan to identify shortlist</a:t>
            </a:r>
          </a:p>
          <a:p>
            <a:pPr eaLnBrk="1" hangingPunct="1"/>
            <a:endParaRPr lang="en-GB" sz="1000" smtClean="0"/>
          </a:p>
          <a:p>
            <a:pPr eaLnBrk="1" hangingPunct="1"/>
            <a:endParaRPr lang="en-GB" sz="1000" smtClean="0"/>
          </a:p>
          <a:p>
            <a:pPr eaLnBrk="1" hangingPunct="1"/>
            <a:r>
              <a:rPr lang="en-GB" sz="2000" smtClean="0"/>
              <a:t>Application/due diligence process to assess effectiveness</a:t>
            </a:r>
          </a:p>
          <a:p>
            <a:pPr eaLnBrk="1" hangingPunct="1"/>
            <a:endParaRPr lang="en-GB" sz="2000" smtClean="0"/>
          </a:p>
          <a:p>
            <a:pPr eaLnBrk="1" hangingPunct="1"/>
            <a:endParaRPr lang="en-GB" sz="2000" smtClean="0"/>
          </a:p>
        </p:txBody>
      </p:sp>
      <p:grpSp>
        <p:nvGrpSpPr>
          <p:cNvPr id="34821" name="Group 15"/>
          <p:cNvGrpSpPr>
            <a:grpSpLocks/>
          </p:cNvGrpSpPr>
          <p:nvPr/>
        </p:nvGrpSpPr>
        <p:grpSpPr bwMode="auto">
          <a:xfrm>
            <a:off x="4483100" y="2047875"/>
            <a:ext cx="4265613" cy="4410075"/>
            <a:chOff x="570" y="1290"/>
            <a:chExt cx="3278" cy="2778"/>
          </a:xfrm>
        </p:grpSpPr>
        <p:sp>
          <p:nvSpPr>
            <p:cNvPr id="34822" name="Freeform 16"/>
            <p:cNvSpPr>
              <a:spLocks noChangeAspect="1"/>
            </p:cNvSpPr>
            <p:nvPr/>
          </p:nvSpPr>
          <p:spPr bwMode="gray">
            <a:xfrm rot="10800000">
              <a:off x="570" y="1290"/>
              <a:ext cx="3278" cy="544"/>
            </a:xfrm>
            <a:custGeom>
              <a:avLst/>
              <a:gdLst>
                <a:gd name="T0" fmla="*/ 0 w 2049"/>
                <a:gd name="T1" fmla="*/ 410 h 410"/>
                <a:gd name="T2" fmla="*/ 2049 w 2049"/>
                <a:gd name="T3" fmla="*/ 410 h 410"/>
                <a:gd name="T4" fmla="*/ 1822 w 2049"/>
                <a:gd name="T5" fmla="*/ 0 h 410"/>
                <a:gd name="T6" fmla="*/ 225 w 2049"/>
                <a:gd name="T7" fmla="*/ 0 h 410"/>
                <a:gd name="T8" fmla="*/ 0 w 2049"/>
                <a:gd name="T9" fmla="*/ 410 h 410"/>
                <a:gd name="T10" fmla="*/ 0 60000 65536"/>
                <a:gd name="T11" fmla="*/ 0 60000 65536"/>
                <a:gd name="T12" fmla="*/ 0 60000 65536"/>
                <a:gd name="T13" fmla="*/ 0 60000 65536"/>
                <a:gd name="T14" fmla="*/ 0 60000 65536"/>
                <a:gd name="T15" fmla="*/ 0 w 2049"/>
                <a:gd name="T16" fmla="*/ 0 h 410"/>
                <a:gd name="T17" fmla="*/ 2049 w 2049"/>
                <a:gd name="T18" fmla="*/ 410 h 410"/>
              </a:gdLst>
              <a:ahLst/>
              <a:cxnLst>
                <a:cxn ang="T10">
                  <a:pos x="T0" y="T1"/>
                </a:cxn>
                <a:cxn ang="T11">
                  <a:pos x="T2" y="T3"/>
                </a:cxn>
                <a:cxn ang="T12">
                  <a:pos x="T4" y="T5"/>
                </a:cxn>
                <a:cxn ang="T13">
                  <a:pos x="T6" y="T7"/>
                </a:cxn>
                <a:cxn ang="T14">
                  <a:pos x="T8" y="T9"/>
                </a:cxn>
              </a:cxnLst>
              <a:rect l="T15" t="T16" r="T17" b="T18"/>
              <a:pathLst>
                <a:path w="2049" h="410">
                  <a:moveTo>
                    <a:pt x="0" y="410"/>
                  </a:moveTo>
                  <a:lnTo>
                    <a:pt x="2049" y="410"/>
                  </a:lnTo>
                  <a:lnTo>
                    <a:pt x="1822" y="0"/>
                  </a:lnTo>
                  <a:lnTo>
                    <a:pt x="225" y="0"/>
                  </a:lnTo>
                  <a:lnTo>
                    <a:pt x="0" y="410"/>
                  </a:lnTo>
                  <a:close/>
                </a:path>
              </a:pathLst>
            </a:custGeom>
            <a:solidFill>
              <a:srgbClr val="73A9FF"/>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wrap="none" lIns="0" tIns="0" rIns="0" bIns="47212" anchor="ctr"/>
            <a:lstStyle/>
            <a:p>
              <a:endParaRPr lang="he-IL"/>
            </a:p>
          </p:txBody>
        </p:sp>
        <p:sp>
          <p:nvSpPr>
            <p:cNvPr id="34823" name="Freeform 17"/>
            <p:cNvSpPr>
              <a:spLocks noChangeAspect="1"/>
            </p:cNvSpPr>
            <p:nvPr/>
          </p:nvSpPr>
          <p:spPr bwMode="gray">
            <a:xfrm rot="10800000">
              <a:off x="953" y="1872"/>
              <a:ext cx="2509" cy="582"/>
            </a:xfrm>
            <a:custGeom>
              <a:avLst/>
              <a:gdLst>
                <a:gd name="T0" fmla="*/ 0 w 1525"/>
                <a:gd name="T1" fmla="*/ 400 h 400"/>
                <a:gd name="T2" fmla="*/ 1525 w 1525"/>
                <a:gd name="T3" fmla="*/ 400 h 400"/>
                <a:gd name="T4" fmla="*/ 1294 w 1525"/>
                <a:gd name="T5" fmla="*/ 0 h 400"/>
                <a:gd name="T6" fmla="*/ 227 w 1525"/>
                <a:gd name="T7" fmla="*/ 0 h 400"/>
                <a:gd name="T8" fmla="*/ 0 w 1525"/>
                <a:gd name="T9" fmla="*/ 400 h 400"/>
                <a:gd name="T10" fmla="*/ 0 60000 65536"/>
                <a:gd name="T11" fmla="*/ 0 60000 65536"/>
                <a:gd name="T12" fmla="*/ 0 60000 65536"/>
                <a:gd name="T13" fmla="*/ 0 60000 65536"/>
                <a:gd name="T14" fmla="*/ 0 60000 65536"/>
                <a:gd name="T15" fmla="*/ 0 w 1525"/>
                <a:gd name="T16" fmla="*/ 0 h 400"/>
                <a:gd name="T17" fmla="*/ 1525 w 1525"/>
                <a:gd name="T18" fmla="*/ 400 h 400"/>
              </a:gdLst>
              <a:ahLst/>
              <a:cxnLst>
                <a:cxn ang="T10">
                  <a:pos x="T0" y="T1"/>
                </a:cxn>
                <a:cxn ang="T11">
                  <a:pos x="T2" y="T3"/>
                </a:cxn>
                <a:cxn ang="T12">
                  <a:pos x="T4" y="T5"/>
                </a:cxn>
                <a:cxn ang="T13">
                  <a:pos x="T6" y="T7"/>
                </a:cxn>
                <a:cxn ang="T14">
                  <a:pos x="T8" y="T9"/>
                </a:cxn>
              </a:cxnLst>
              <a:rect l="T15" t="T16" r="T17" b="T18"/>
              <a:pathLst>
                <a:path w="1525" h="400">
                  <a:moveTo>
                    <a:pt x="0" y="400"/>
                  </a:moveTo>
                  <a:lnTo>
                    <a:pt x="1525" y="400"/>
                  </a:lnTo>
                  <a:lnTo>
                    <a:pt x="1294" y="0"/>
                  </a:lnTo>
                  <a:lnTo>
                    <a:pt x="227" y="0"/>
                  </a:lnTo>
                  <a:lnTo>
                    <a:pt x="0" y="400"/>
                  </a:lnTo>
                  <a:close/>
                </a:path>
              </a:pathLst>
            </a:custGeom>
            <a:solidFill>
              <a:srgbClr val="A5C7FF"/>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wrap="none" lIns="0" tIns="0" rIns="0" bIns="47212" anchor="ctr"/>
            <a:lstStyle/>
            <a:p>
              <a:endParaRPr lang="he-IL"/>
            </a:p>
          </p:txBody>
        </p:sp>
        <p:sp>
          <p:nvSpPr>
            <p:cNvPr id="34824" name="Freeform 18"/>
            <p:cNvSpPr>
              <a:spLocks noChangeAspect="1"/>
            </p:cNvSpPr>
            <p:nvPr/>
          </p:nvSpPr>
          <p:spPr bwMode="gray">
            <a:xfrm rot="10800000">
              <a:off x="1355" y="2493"/>
              <a:ext cx="1706" cy="727"/>
            </a:xfrm>
            <a:custGeom>
              <a:avLst/>
              <a:gdLst>
                <a:gd name="T0" fmla="*/ 0 w 992"/>
                <a:gd name="T1" fmla="*/ 407 h 407"/>
                <a:gd name="T2" fmla="*/ 992 w 992"/>
                <a:gd name="T3" fmla="*/ 407 h 407"/>
                <a:gd name="T4" fmla="*/ 762 w 992"/>
                <a:gd name="T5" fmla="*/ 0 h 407"/>
                <a:gd name="T6" fmla="*/ 231 w 992"/>
                <a:gd name="T7" fmla="*/ 0 h 407"/>
                <a:gd name="T8" fmla="*/ 0 w 992"/>
                <a:gd name="T9" fmla="*/ 407 h 407"/>
                <a:gd name="T10" fmla="*/ 0 60000 65536"/>
                <a:gd name="T11" fmla="*/ 0 60000 65536"/>
                <a:gd name="T12" fmla="*/ 0 60000 65536"/>
                <a:gd name="T13" fmla="*/ 0 60000 65536"/>
                <a:gd name="T14" fmla="*/ 0 60000 65536"/>
                <a:gd name="T15" fmla="*/ 0 w 992"/>
                <a:gd name="T16" fmla="*/ 0 h 407"/>
                <a:gd name="T17" fmla="*/ 992 w 992"/>
                <a:gd name="T18" fmla="*/ 407 h 407"/>
              </a:gdLst>
              <a:ahLst/>
              <a:cxnLst>
                <a:cxn ang="T10">
                  <a:pos x="T0" y="T1"/>
                </a:cxn>
                <a:cxn ang="T11">
                  <a:pos x="T2" y="T3"/>
                </a:cxn>
                <a:cxn ang="T12">
                  <a:pos x="T4" y="T5"/>
                </a:cxn>
                <a:cxn ang="T13">
                  <a:pos x="T6" y="T7"/>
                </a:cxn>
                <a:cxn ang="T14">
                  <a:pos x="T8" y="T9"/>
                </a:cxn>
              </a:cxnLst>
              <a:rect l="T15" t="T16" r="T17" b="T18"/>
              <a:pathLst>
                <a:path w="992" h="407">
                  <a:moveTo>
                    <a:pt x="0" y="407"/>
                  </a:moveTo>
                  <a:lnTo>
                    <a:pt x="992" y="407"/>
                  </a:lnTo>
                  <a:lnTo>
                    <a:pt x="762" y="0"/>
                  </a:lnTo>
                  <a:lnTo>
                    <a:pt x="231" y="0"/>
                  </a:lnTo>
                  <a:lnTo>
                    <a:pt x="0" y="407"/>
                  </a:lnTo>
                  <a:close/>
                </a:path>
              </a:pathLst>
            </a:custGeom>
            <a:solidFill>
              <a:srgbClr val="CFE1FF"/>
            </a:solidFill>
            <a:ln>
              <a:noFill/>
            </a:ln>
            <a:extLst>
              <a:ext uri="{91240B29-F687-4F45-9708-019B960494DF}">
                <a14:hiddenLine xmlns:a14="http://schemas.microsoft.com/office/drawing/2010/main" w="3175" cap="flat" cmpd="sng">
                  <a:solidFill>
                    <a:srgbClr val="000000"/>
                  </a:solidFill>
                  <a:prstDash val="solid"/>
                  <a:round/>
                  <a:headEnd type="none" w="med" len="med"/>
                  <a:tailEnd type="none" w="med" len="med"/>
                </a14:hiddenLine>
              </a:ext>
            </a:extLst>
          </p:spPr>
          <p:txBody>
            <a:bodyPr wrap="none" lIns="0" tIns="0" rIns="0" bIns="47212" anchor="ctr"/>
            <a:lstStyle/>
            <a:p>
              <a:endParaRPr lang="he-IL"/>
            </a:p>
          </p:txBody>
        </p:sp>
        <p:sp>
          <p:nvSpPr>
            <p:cNvPr id="34825" name="Freeform 19"/>
            <p:cNvSpPr>
              <a:spLocks noChangeAspect="1"/>
            </p:cNvSpPr>
            <p:nvPr/>
          </p:nvSpPr>
          <p:spPr bwMode="auto">
            <a:xfrm rot="10800000">
              <a:off x="1785" y="3254"/>
              <a:ext cx="847" cy="814"/>
            </a:xfrm>
            <a:custGeom>
              <a:avLst/>
              <a:gdLst>
                <a:gd name="T0" fmla="*/ 0 w 460"/>
                <a:gd name="T1" fmla="*/ 405 h 405"/>
                <a:gd name="T2" fmla="*/ 460 w 460"/>
                <a:gd name="T3" fmla="*/ 405 h 405"/>
                <a:gd name="T4" fmla="*/ 230 w 460"/>
                <a:gd name="T5" fmla="*/ 0 h 405"/>
                <a:gd name="T6" fmla="*/ 0 w 460"/>
                <a:gd name="T7" fmla="*/ 405 h 405"/>
                <a:gd name="T8" fmla="*/ 0 60000 65536"/>
                <a:gd name="T9" fmla="*/ 0 60000 65536"/>
                <a:gd name="T10" fmla="*/ 0 60000 65536"/>
                <a:gd name="T11" fmla="*/ 0 60000 65536"/>
                <a:gd name="T12" fmla="*/ 0 w 460"/>
                <a:gd name="T13" fmla="*/ 0 h 405"/>
                <a:gd name="T14" fmla="*/ 460 w 460"/>
                <a:gd name="T15" fmla="*/ 405 h 405"/>
              </a:gdLst>
              <a:ahLst/>
              <a:cxnLst>
                <a:cxn ang="T8">
                  <a:pos x="T0" y="T1"/>
                </a:cxn>
                <a:cxn ang="T9">
                  <a:pos x="T2" y="T3"/>
                </a:cxn>
                <a:cxn ang="T10">
                  <a:pos x="T4" y="T5"/>
                </a:cxn>
                <a:cxn ang="T11">
                  <a:pos x="T6" y="T7"/>
                </a:cxn>
              </a:cxnLst>
              <a:rect l="T12" t="T13" r="T14" b="T15"/>
              <a:pathLst>
                <a:path w="460" h="405">
                  <a:moveTo>
                    <a:pt x="0" y="405"/>
                  </a:moveTo>
                  <a:lnTo>
                    <a:pt x="460" y="405"/>
                  </a:lnTo>
                  <a:lnTo>
                    <a:pt x="230" y="0"/>
                  </a:lnTo>
                  <a:lnTo>
                    <a:pt x="0" y="405"/>
                  </a:lnTo>
                  <a:close/>
                </a:path>
              </a:pathLst>
            </a:custGeom>
            <a:solidFill>
              <a:schemeClr val="accent1"/>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he-IL"/>
            </a:p>
          </p:txBody>
        </p:sp>
        <p:sp>
          <p:nvSpPr>
            <p:cNvPr id="34826" name="Text Box 20"/>
            <p:cNvSpPr txBox="1">
              <a:spLocks noChangeAspect="1" noChangeArrowheads="1"/>
            </p:cNvSpPr>
            <p:nvPr/>
          </p:nvSpPr>
          <p:spPr bwMode="auto">
            <a:xfrm>
              <a:off x="826" y="1318"/>
              <a:ext cx="2766"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GB" sz="1800">
                  <a:solidFill>
                    <a:schemeClr val="tx2"/>
                  </a:solidFill>
                </a:rPr>
                <a:t>Sector research</a:t>
              </a:r>
            </a:p>
            <a:p>
              <a:pPr algn="ctr" eaLnBrk="1" hangingPunct="1">
                <a:lnSpc>
                  <a:spcPct val="70000"/>
                </a:lnSpc>
                <a:spcBef>
                  <a:spcPct val="50000"/>
                </a:spcBef>
              </a:pPr>
              <a:r>
                <a:rPr lang="en-GB" sz="1200">
                  <a:solidFill>
                    <a:schemeClr val="tx2"/>
                  </a:solidFill>
                </a:rPr>
                <a:t>Needs; Opportunities for foundations;</a:t>
              </a:r>
            </a:p>
            <a:p>
              <a:pPr algn="ctr" eaLnBrk="1" hangingPunct="1">
                <a:lnSpc>
                  <a:spcPct val="70000"/>
                </a:lnSpc>
                <a:spcBef>
                  <a:spcPct val="50000"/>
                </a:spcBef>
              </a:pPr>
              <a:r>
                <a:rPr lang="en-GB" sz="1200">
                  <a:solidFill>
                    <a:schemeClr val="tx2"/>
                  </a:solidFill>
                </a:rPr>
                <a:t>Effective approaches; Evidence base</a:t>
              </a:r>
            </a:p>
          </p:txBody>
        </p:sp>
        <p:sp>
          <p:nvSpPr>
            <p:cNvPr id="34827" name="Text Box 21"/>
            <p:cNvSpPr txBox="1">
              <a:spLocks noChangeAspect="1" noChangeArrowheads="1"/>
            </p:cNvSpPr>
            <p:nvPr/>
          </p:nvSpPr>
          <p:spPr bwMode="auto">
            <a:xfrm>
              <a:off x="1484" y="2503"/>
              <a:ext cx="1412" cy="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GB" sz="1800">
                  <a:solidFill>
                    <a:schemeClr val="tx2"/>
                  </a:solidFill>
                </a:rPr>
                <a:t>Assess effectiveness</a:t>
              </a:r>
            </a:p>
            <a:p>
              <a:pPr algn="ctr" eaLnBrk="1" hangingPunct="1">
                <a:lnSpc>
                  <a:spcPct val="80000"/>
                </a:lnSpc>
                <a:spcBef>
                  <a:spcPct val="50000"/>
                </a:spcBef>
              </a:pPr>
              <a:endParaRPr lang="en-GB" sz="1200">
                <a:solidFill>
                  <a:schemeClr val="tx2"/>
                </a:solidFill>
              </a:endParaRPr>
            </a:p>
            <a:p>
              <a:pPr algn="ctr" eaLnBrk="1" hangingPunct="1">
                <a:spcBef>
                  <a:spcPct val="50000"/>
                </a:spcBef>
              </a:pPr>
              <a:endParaRPr lang="en-GB" sz="1200">
                <a:solidFill>
                  <a:schemeClr val="tx2"/>
                </a:solidFill>
              </a:endParaRPr>
            </a:p>
          </p:txBody>
        </p:sp>
        <p:sp>
          <p:nvSpPr>
            <p:cNvPr id="34828" name="Text Box 22"/>
            <p:cNvSpPr txBox="1">
              <a:spLocks noChangeAspect="1" noChangeArrowheads="1"/>
            </p:cNvSpPr>
            <p:nvPr/>
          </p:nvSpPr>
          <p:spPr bwMode="auto">
            <a:xfrm>
              <a:off x="1138" y="1900"/>
              <a:ext cx="2189"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GB" sz="1800">
                  <a:solidFill>
                    <a:schemeClr val="tx2"/>
                  </a:solidFill>
                </a:rPr>
                <a:t>Identify prospects</a:t>
              </a:r>
            </a:p>
            <a:p>
              <a:pPr algn="ctr" eaLnBrk="1" hangingPunct="1">
                <a:spcBef>
                  <a:spcPct val="50000"/>
                </a:spcBef>
              </a:pPr>
              <a:r>
                <a:rPr lang="en-GB" sz="1200">
                  <a:solidFill>
                    <a:schemeClr val="tx2"/>
                  </a:solidFill>
                </a:rPr>
                <a:t>NPOs delivery best approaches</a:t>
              </a:r>
              <a:endParaRPr lang="en-GB" sz="1800">
                <a:solidFill>
                  <a:schemeClr val="tx2"/>
                </a:solidFill>
              </a:endParaRPr>
            </a:p>
          </p:txBody>
        </p:sp>
        <p:sp>
          <p:nvSpPr>
            <p:cNvPr id="34829" name="Text Box 23"/>
            <p:cNvSpPr txBox="1">
              <a:spLocks noChangeAspect="1" noChangeArrowheads="1"/>
            </p:cNvSpPr>
            <p:nvPr/>
          </p:nvSpPr>
          <p:spPr bwMode="auto">
            <a:xfrm>
              <a:off x="1706" y="3251"/>
              <a:ext cx="101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GB" sz="1800">
                  <a:solidFill>
                    <a:schemeClr val="tx2"/>
                  </a:solidFill>
                </a:rPr>
                <a:t>Select</a:t>
              </a:r>
              <a:br>
                <a:rPr lang="en-GB" sz="1800">
                  <a:solidFill>
                    <a:schemeClr val="tx2"/>
                  </a:solidFill>
                </a:rPr>
              </a:br>
              <a:r>
                <a:rPr lang="en-GB" sz="1800">
                  <a:solidFill>
                    <a:schemeClr val="tx2"/>
                  </a:solidFill>
                </a:rPr>
                <a:t>NPOs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42648679-EDAC-4F0F-A43E-80B9B090FAC3}" type="slidenum">
              <a:rPr lang="en-US" sz="1000">
                <a:solidFill>
                  <a:srgbClr val="4B92DB"/>
                </a:solidFill>
                <a:latin typeface="75 Helvetica Bold" charset="0"/>
              </a:rPr>
              <a:pPr/>
              <a:t>22</a:t>
            </a:fld>
            <a:endParaRPr lang="en-US" sz="1400">
              <a:solidFill>
                <a:srgbClr val="4B92DB"/>
              </a:solidFill>
            </a:endParaRPr>
          </a:p>
        </p:txBody>
      </p:sp>
      <p:sp>
        <p:nvSpPr>
          <p:cNvPr id="35843" name="Rectangle 2"/>
          <p:cNvSpPr>
            <a:spLocks noGrp="1" noChangeArrowheads="1"/>
          </p:cNvSpPr>
          <p:nvPr>
            <p:ph type="title"/>
          </p:nvPr>
        </p:nvSpPr>
        <p:spPr/>
        <p:txBody>
          <a:bodyPr/>
          <a:lstStyle/>
          <a:p>
            <a:pPr eaLnBrk="1" hangingPunct="1"/>
            <a:r>
              <a:rPr lang="en-GB" smtClean="0"/>
              <a:t>What is an effective NPO?</a:t>
            </a:r>
          </a:p>
        </p:txBody>
      </p:sp>
      <p:pic>
        <p:nvPicPr>
          <p:cNvPr id="261124" name="Picture 4"/>
          <p:cNvPicPr>
            <a:picLocks noChangeAspect="1" noChangeArrowheads="1"/>
          </p:cNvPicPr>
          <p:nvPr/>
        </p:nvPicPr>
        <p:blipFill>
          <a:blip r:embed="rId2">
            <a:extLst>
              <a:ext uri="{28A0092B-C50C-407E-A947-70E740481C1C}">
                <a14:useLocalDpi xmlns:a14="http://schemas.microsoft.com/office/drawing/2010/main" val="0"/>
              </a:ext>
            </a:extLst>
          </a:blip>
          <a:srcRect l="23235" t="15421" r="26543" b="18921"/>
          <a:stretch>
            <a:fillRect/>
          </a:stretch>
        </p:blipFill>
        <p:spPr bwMode="auto">
          <a:xfrm>
            <a:off x="1187450" y="404813"/>
            <a:ext cx="7488238" cy="611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1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703D4C5E-D53E-4D9F-BCFF-65D44BDD5A4E}" type="slidenum">
              <a:rPr lang="en-US" sz="1000">
                <a:solidFill>
                  <a:srgbClr val="4B92DB"/>
                </a:solidFill>
                <a:latin typeface="75 Helvetica Bold" charset="0"/>
              </a:rPr>
              <a:pPr/>
              <a:t>23</a:t>
            </a:fld>
            <a:endParaRPr lang="en-US" sz="1400">
              <a:solidFill>
                <a:srgbClr val="4B92DB"/>
              </a:solidFill>
            </a:endParaRPr>
          </a:p>
        </p:txBody>
      </p:sp>
      <p:sp>
        <p:nvSpPr>
          <p:cNvPr id="36867" name="Rectangle 2"/>
          <p:cNvSpPr>
            <a:spLocks noGrp="1" noChangeArrowheads="1"/>
          </p:cNvSpPr>
          <p:nvPr>
            <p:ph type="title"/>
          </p:nvPr>
        </p:nvSpPr>
        <p:spPr/>
        <p:txBody>
          <a:bodyPr/>
          <a:lstStyle/>
          <a:p>
            <a:pPr eaLnBrk="1" hangingPunct="1"/>
            <a:r>
              <a:rPr lang="en-GB" smtClean="0"/>
              <a:t>How do foundations identify effective NPOs?</a:t>
            </a:r>
          </a:p>
        </p:txBody>
      </p:sp>
      <p:sp>
        <p:nvSpPr>
          <p:cNvPr id="36868" name="Rectangle 3"/>
          <p:cNvSpPr>
            <a:spLocks noGrp="1" noChangeArrowheads="1"/>
          </p:cNvSpPr>
          <p:nvPr>
            <p:ph type="body" idx="1"/>
          </p:nvPr>
        </p:nvSpPr>
        <p:spPr/>
        <p:txBody>
          <a:bodyPr/>
          <a:lstStyle/>
          <a:p>
            <a:pPr eaLnBrk="1" hangingPunct="1"/>
            <a:r>
              <a:rPr lang="en-GB" smtClean="0"/>
              <a:t>Proactive research</a:t>
            </a:r>
          </a:p>
          <a:p>
            <a:pPr eaLnBrk="1" hangingPunct="1"/>
            <a:r>
              <a:rPr lang="en-GB" smtClean="0"/>
              <a:t>Application process looks for evidence of</a:t>
            </a:r>
          </a:p>
          <a:p>
            <a:pPr lvl="1" eaLnBrk="1" hangingPunct="1"/>
            <a:r>
              <a:rPr lang="en-GB" smtClean="0"/>
              <a:t>Theory of change</a:t>
            </a:r>
          </a:p>
          <a:p>
            <a:pPr lvl="1" eaLnBrk="1" hangingPunct="1"/>
            <a:r>
              <a:rPr lang="en-GB" smtClean="0"/>
              <a:t>Objectives</a:t>
            </a:r>
          </a:p>
          <a:p>
            <a:pPr lvl="1" eaLnBrk="1" hangingPunct="1"/>
            <a:r>
              <a:rPr lang="en-GB" smtClean="0"/>
              <a:t>Measurement framework</a:t>
            </a:r>
          </a:p>
          <a:p>
            <a:pPr lvl="1" eaLnBrk="1" hangingPunct="1"/>
            <a:r>
              <a:rPr lang="en-GB" smtClean="0"/>
              <a:t>Evidence of impact</a:t>
            </a:r>
          </a:p>
          <a:p>
            <a:pPr eaLnBrk="1" hangingPunct="1"/>
            <a:endParaRPr lang="en-GB"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94F544A2-4AFD-4DC8-9D0A-19ECF5F26A85}" type="slidenum">
              <a:rPr lang="en-US" sz="1000">
                <a:solidFill>
                  <a:srgbClr val="4B92DB"/>
                </a:solidFill>
                <a:latin typeface="75 Helvetica Bold" charset="0"/>
              </a:rPr>
              <a:pPr/>
              <a:t>24</a:t>
            </a:fld>
            <a:endParaRPr lang="en-US" sz="1400">
              <a:solidFill>
                <a:srgbClr val="4B92DB"/>
              </a:solidFill>
            </a:endParaRPr>
          </a:p>
        </p:txBody>
      </p:sp>
      <p:sp>
        <p:nvSpPr>
          <p:cNvPr id="37891" name="Rectangle 2"/>
          <p:cNvSpPr>
            <a:spLocks noGrp="1" noChangeArrowheads="1"/>
          </p:cNvSpPr>
          <p:nvPr>
            <p:ph type="title"/>
          </p:nvPr>
        </p:nvSpPr>
        <p:spPr/>
        <p:txBody>
          <a:bodyPr/>
          <a:lstStyle/>
          <a:p>
            <a:pPr eaLnBrk="1" hangingPunct="1"/>
            <a:r>
              <a:rPr lang="en-GB" smtClean="0"/>
              <a:t>Effectiveness means…</a:t>
            </a:r>
          </a:p>
        </p:txBody>
      </p:sp>
      <p:sp>
        <p:nvSpPr>
          <p:cNvPr id="37892" name="Rectangle 3"/>
          <p:cNvSpPr>
            <a:spLocks noGrp="1" noChangeArrowheads="1"/>
          </p:cNvSpPr>
          <p:nvPr>
            <p:ph type="body" idx="1"/>
          </p:nvPr>
        </p:nvSpPr>
        <p:spPr/>
        <p:txBody>
          <a:bodyPr/>
          <a:lstStyle/>
          <a:p>
            <a:pPr eaLnBrk="1" hangingPunct="1"/>
            <a:endParaRPr lang="en-GB" smtClean="0"/>
          </a:p>
          <a:p>
            <a:pPr eaLnBrk="1" hangingPunct="1"/>
            <a:r>
              <a:rPr lang="en-GB" smtClean="0"/>
              <a:t>Track progress</a:t>
            </a:r>
          </a:p>
          <a:p>
            <a:pPr lvl="1" eaLnBrk="1" hangingPunct="1"/>
            <a:r>
              <a:rPr lang="en-GB" smtClean="0"/>
              <a:t>Reporting framework designed to help NPOs capture what they need on impact</a:t>
            </a:r>
          </a:p>
          <a:p>
            <a:pPr eaLnBrk="1" hangingPunct="1"/>
            <a:endParaRPr lang="en-GB" smtClean="0"/>
          </a:p>
          <a:p>
            <a:pPr eaLnBrk="1" hangingPunct="1"/>
            <a:r>
              <a:rPr lang="en-GB" smtClean="0"/>
              <a:t>Gather evidence of progress/impact</a:t>
            </a:r>
          </a:p>
          <a:p>
            <a:pPr lvl="1" eaLnBrk="1" hangingPunct="1"/>
            <a:r>
              <a:rPr lang="en-GB" smtClean="0"/>
              <a:t>Big picture—is the needle moving?</a:t>
            </a:r>
          </a:p>
          <a:p>
            <a:pPr lvl="1" eaLnBrk="1" hangingPunct="1"/>
            <a:r>
              <a:rPr lang="en-GB" smtClean="0"/>
              <a:t>NPOs’ impact</a:t>
            </a:r>
          </a:p>
          <a:p>
            <a:pPr lvl="1" eaLnBrk="1" hangingPunct="1"/>
            <a:r>
              <a:rPr lang="en-GB" smtClean="0"/>
              <a:t>Foundation’s impact</a:t>
            </a:r>
          </a:p>
          <a:p>
            <a:pPr lvl="1" eaLnBrk="1" hangingPunct="1"/>
            <a:endParaRPr lang="en-GB" smtClean="0"/>
          </a:p>
        </p:txBody>
      </p:sp>
      <p:pic>
        <p:nvPicPr>
          <p:cNvPr id="37893"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l="20602" t="10001" r="26378" b="16408"/>
          <a:stretch>
            <a:fillRect/>
          </a:stretch>
        </p:blipFill>
        <p:spPr bwMode="auto">
          <a:xfrm>
            <a:off x="6011863" y="188913"/>
            <a:ext cx="295275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F8218271-8807-406F-8566-35C9DDA888B7}" type="slidenum">
              <a:rPr lang="en-US" sz="1000">
                <a:solidFill>
                  <a:srgbClr val="4B92DB"/>
                </a:solidFill>
                <a:latin typeface="75 Helvetica Bold" charset="0"/>
              </a:rPr>
              <a:pPr/>
              <a:t>25</a:t>
            </a:fld>
            <a:endParaRPr lang="en-US" sz="1400">
              <a:solidFill>
                <a:srgbClr val="4B92DB"/>
              </a:solidFill>
            </a:endParaRPr>
          </a:p>
        </p:txBody>
      </p:sp>
      <p:pic>
        <p:nvPicPr>
          <p:cNvPr id="3891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82550"/>
            <a:ext cx="3635375"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2"/>
          <p:cNvSpPr>
            <a:spLocks noGrp="1" noChangeArrowheads="1"/>
          </p:cNvSpPr>
          <p:nvPr>
            <p:ph type="title"/>
          </p:nvPr>
        </p:nvSpPr>
        <p:spPr/>
        <p:txBody>
          <a:bodyPr/>
          <a:lstStyle/>
          <a:p>
            <a:pPr eaLnBrk="1" hangingPunct="1"/>
            <a:r>
              <a:rPr lang="en-GB" smtClean="0"/>
              <a:t>Effectiveness means…</a:t>
            </a:r>
          </a:p>
        </p:txBody>
      </p:sp>
      <p:sp>
        <p:nvSpPr>
          <p:cNvPr id="38917" name="Rectangle 3"/>
          <p:cNvSpPr>
            <a:spLocks noGrp="1" noChangeArrowheads="1"/>
          </p:cNvSpPr>
          <p:nvPr>
            <p:ph type="body" idx="1"/>
          </p:nvPr>
        </p:nvSpPr>
        <p:spPr/>
        <p:txBody>
          <a:bodyPr/>
          <a:lstStyle/>
          <a:p>
            <a:pPr eaLnBrk="1" hangingPunct="1"/>
            <a:endParaRPr lang="en-GB" smtClean="0"/>
          </a:p>
          <a:p>
            <a:pPr eaLnBrk="1" hangingPunct="1"/>
            <a:r>
              <a:rPr lang="en-GB" smtClean="0"/>
              <a:t>Review, learn, improve &amp; communicate</a:t>
            </a:r>
          </a:p>
          <a:p>
            <a:pPr lvl="1" eaLnBrk="1" hangingPunct="1"/>
            <a:r>
              <a:rPr lang="en-GB" smtClean="0"/>
              <a:t>Are foundation’s objectives being met?</a:t>
            </a:r>
          </a:p>
          <a:p>
            <a:pPr lvl="1" eaLnBrk="1" hangingPunct="1"/>
            <a:r>
              <a:rPr lang="en-GB" smtClean="0"/>
              <a:t>How can the approach be improved?</a:t>
            </a:r>
          </a:p>
          <a:p>
            <a:pPr lvl="1" eaLnBrk="1" hangingPunct="1"/>
            <a:r>
              <a:rPr lang="en-GB" smtClean="0"/>
              <a:t>How can NPOs improve?</a:t>
            </a:r>
          </a:p>
          <a:p>
            <a:pPr lvl="1" eaLnBrk="1" hangingPunct="1"/>
            <a:endParaRPr lang="en-GB" smtClean="0"/>
          </a:p>
          <a:p>
            <a:pPr lvl="1" eaLnBrk="1" hangingPunct="1"/>
            <a:r>
              <a:rPr lang="en-GB" smtClean="0"/>
              <a:t>Communicating foundation’s impact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743C08D2-5C77-4AB8-8B6A-7204483D1FAC}" type="slidenum">
              <a:rPr lang="en-US" sz="1000">
                <a:solidFill>
                  <a:srgbClr val="4B92DB"/>
                </a:solidFill>
                <a:latin typeface="75 Helvetica Bold" charset="0"/>
              </a:rPr>
              <a:pPr/>
              <a:t>26</a:t>
            </a:fld>
            <a:endParaRPr lang="en-US" sz="1400">
              <a:solidFill>
                <a:srgbClr val="4B92DB"/>
              </a:solidFill>
            </a:endParaRPr>
          </a:p>
        </p:txBody>
      </p:sp>
      <p:sp>
        <p:nvSpPr>
          <p:cNvPr id="39939" name="Rectangle 2"/>
          <p:cNvSpPr>
            <a:spLocks noGrp="1" noChangeArrowheads="1"/>
          </p:cNvSpPr>
          <p:nvPr>
            <p:ph type="title"/>
          </p:nvPr>
        </p:nvSpPr>
        <p:spPr/>
        <p:txBody>
          <a:bodyPr/>
          <a:lstStyle/>
          <a:p>
            <a:pPr eaLnBrk="1" hangingPunct="1"/>
            <a:r>
              <a:rPr lang="en-GB" smtClean="0"/>
              <a:t>If you take effectiveness seriously, how can you get started?</a:t>
            </a:r>
          </a:p>
        </p:txBody>
      </p:sp>
      <p:sp>
        <p:nvSpPr>
          <p:cNvPr id="39940" name="Rectangle 3"/>
          <p:cNvSpPr>
            <a:spLocks noGrp="1" noChangeArrowheads="1"/>
          </p:cNvSpPr>
          <p:nvPr>
            <p:ph type="body" idx="1"/>
          </p:nvPr>
        </p:nvSpPr>
        <p:spPr/>
        <p:txBody>
          <a:bodyPr/>
          <a:lstStyle/>
          <a:p>
            <a:pPr eaLnBrk="1" hangingPunct="1"/>
            <a:r>
              <a:rPr lang="en-GB" smtClean="0"/>
              <a:t>Review your approach</a:t>
            </a:r>
          </a:p>
          <a:p>
            <a:pPr eaLnBrk="1" hangingPunct="1"/>
            <a:r>
              <a:rPr lang="en-GB" smtClean="0"/>
              <a:t>Get help with</a:t>
            </a:r>
          </a:p>
          <a:p>
            <a:pPr lvl="1" eaLnBrk="1" hangingPunct="1"/>
            <a:r>
              <a:rPr lang="en-GB" smtClean="0"/>
              <a:t>Planning – sector research, identifying NPOs</a:t>
            </a:r>
          </a:p>
          <a:p>
            <a:pPr lvl="1" eaLnBrk="1" hangingPunct="1"/>
            <a:r>
              <a:rPr lang="en-GB" smtClean="0"/>
              <a:t>Funding – advice on grant-making, providing support</a:t>
            </a:r>
          </a:p>
          <a:p>
            <a:pPr lvl="1" eaLnBrk="1" hangingPunct="1"/>
            <a:r>
              <a:rPr lang="en-GB" smtClean="0"/>
              <a:t>Measuring – your approach, reporting by NPOs</a:t>
            </a:r>
          </a:p>
          <a:p>
            <a:pPr lvl="1" eaLnBrk="1" hangingPunct="1"/>
            <a:r>
              <a:rPr lang="en-GB" smtClean="0"/>
              <a:t>Reviewing – evaluating, learning &amp; communicating</a:t>
            </a:r>
          </a:p>
          <a:p>
            <a:pPr eaLnBrk="1" hangingPunct="1"/>
            <a:r>
              <a:rPr lang="en-GB" smtClean="0"/>
              <a:t>Talk to others</a:t>
            </a:r>
          </a:p>
          <a:p>
            <a:pPr lvl="1" eaLnBrk="1" hangingPunct="1"/>
            <a:r>
              <a:rPr lang="en-GB" smtClean="0"/>
              <a:t>Who are your peers, and what can you learn/share?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2"/>
          <p:cNvSpPr>
            <a:spLocks noGrp="1" noChangeArrowheads="1"/>
          </p:cNvSpPr>
          <p:nvPr>
            <p:ph type="ctrTitle"/>
          </p:nvPr>
        </p:nvSpPr>
        <p:spPr/>
        <p:txBody>
          <a:bodyPr/>
          <a:lstStyle/>
          <a:p>
            <a:pPr eaLnBrk="1" hangingPunct="1"/>
            <a:r>
              <a:rPr lang="en-GB" smtClean="0"/>
              <a:t>Tris Lumley</a:t>
            </a:r>
            <a:br>
              <a:rPr lang="en-GB" smtClean="0"/>
            </a:br>
            <a:r>
              <a:rPr lang="en-GB" smtClean="0"/>
              <a:t>New Philanthropy Capital</a:t>
            </a:r>
          </a:p>
        </p:txBody>
      </p:sp>
      <p:sp>
        <p:nvSpPr>
          <p:cNvPr id="40963" name="Rectangle 13"/>
          <p:cNvSpPr>
            <a:spLocks noGrp="1" noChangeArrowheads="1"/>
          </p:cNvSpPr>
          <p:nvPr>
            <p:ph type="subTitle" idx="1"/>
          </p:nvPr>
        </p:nvSpPr>
        <p:spPr/>
        <p:txBody>
          <a:bodyPr/>
          <a:lstStyle/>
          <a:p>
            <a:pPr eaLnBrk="1" hangingPunct="1"/>
            <a:r>
              <a:rPr lang="en-GB" smtClean="0"/>
              <a:t>tlumley@philanthropycapital.org </a:t>
            </a:r>
          </a:p>
          <a:p>
            <a:pPr eaLnBrk="1" hangingPunct="1"/>
            <a:r>
              <a:rPr lang="en-GB" smtClean="0"/>
              <a:t>tris.lumley (skype)</a:t>
            </a:r>
          </a:p>
          <a:p>
            <a:pPr eaLnBrk="1" hangingPunct="1"/>
            <a:r>
              <a:rPr lang="en-GB" smtClean="0"/>
              <a:t>www.philanthropycapital.org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CF695AA5-9D61-408C-89DF-9B3E9EE0CBEA}" type="slidenum">
              <a:rPr lang="en-US" sz="1000">
                <a:solidFill>
                  <a:srgbClr val="4B92DB"/>
                </a:solidFill>
                <a:latin typeface="75 Helvetica Bold" charset="0"/>
              </a:rPr>
              <a:pPr/>
              <a:t>3</a:t>
            </a:fld>
            <a:endParaRPr lang="en-US" sz="1400">
              <a:solidFill>
                <a:srgbClr val="4B92DB"/>
              </a:solidFill>
            </a:endParaRPr>
          </a:p>
        </p:txBody>
      </p:sp>
      <p:sp>
        <p:nvSpPr>
          <p:cNvPr id="16387" name="Rectangle 2"/>
          <p:cNvSpPr>
            <a:spLocks noGrp="1" noChangeArrowheads="1"/>
          </p:cNvSpPr>
          <p:nvPr>
            <p:ph type="title"/>
          </p:nvPr>
        </p:nvSpPr>
        <p:spPr/>
        <p:txBody>
          <a:bodyPr/>
          <a:lstStyle/>
          <a:p>
            <a:pPr eaLnBrk="1" hangingPunct="1"/>
            <a:r>
              <a:rPr lang="en-GB" smtClean="0"/>
              <a:t>What is effectiveness?</a:t>
            </a:r>
          </a:p>
        </p:txBody>
      </p:sp>
      <p:sp>
        <p:nvSpPr>
          <p:cNvPr id="16388" name="Rectangle 3"/>
          <p:cNvSpPr>
            <a:spLocks noGrp="1" noChangeArrowheads="1"/>
          </p:cNvSpPr>
          <p:nvPr>
            <p:ph type="body" idx="1"/>
          </p:nvPr>
        </p:nvSpPr>
        <p:spPr/>
        <p:txBody>
          <a:bodyPr/>
          <a:lstStyle/>
          <a:p>
            <a:pPr marL="0" indent="0" eaLnBrk="1" hangingPunct="1"/>
            <a:endParaRPr lang="en-GB" smtClean="0"/>
          </a:p>
          <a:p>
            <a:pPr marL="0" indent="0" eaLnBrk="1" hangingPunct="1">
              <a:buFontTx/>
              <a:buNone/>
            </a:pPr>
            <a:r>
              <a:rPr lang="en-GB" smtClean="0"/>
              <a:t>Are you getting to your destination?</a:t>
            </a:r>
          </a:p>
          <a:p>
            <a:pPr marL="0" indent="0" eaLnBrk="1" hangingPunct="1">
              <a:buFontTx/>
              <a:buNone/>
            </a:pPr>
            <a:endParaRPr lang="en-GB" smtClean="0"/>
          </a:p>
          <a:p>
            <a:pPr marL="0" indent="0" eaLnBrk="1" hangingPunct="1">
              <a:buFontTx/>
              <a:buNone/>
            </a:pPr>
            <a:endParaRPr lang="en-GB" smtClean="0"/>
          </a:p>
          <a:p>
            <a:pPr marL="0" indent="0" eaLnBrk="1" hangingPunct="1">
              <a:buFontTx/>
              <a:buNone/>
            </a:pPr>
            <a:r>
              <a:rPr lang="en-GB" smtClean="0"/>
              <a:t>	It is possible to judge how well you’re doing</a:t>
            </a:r>
          </a:p>
          <a:p>
            <a:pPr marL="0" indent="0" eaLnBrk="1" hangingPunct="1">
              <a:buFontTx/>
              <a:buNone/>
            </a:pPr>
            <a:endParaRPr lang="en-GB" smtClean="0"/>
          </a:p>
          <a:p>
            <a:pPr marL="0" indent="0" eaLnBrk="1" hangingPunct="1">
              <a:buFontTx/>
              <a:buNone/>
            </a:pPr>
            <a:endParaRPr lang="en-GB" smtClean="0"/>
          </a:p>
          <a:p>
            <a:pPr marL="0" indent="0" eaLnBrk="1" hangingPunct="1">
              <a:buFontTx/>
              <a:buNone/>
            </a:pPr>
            <a:r>
              <a:rPr lang="en-GB" smtClean="0"/>
              <a:t>	…but it depends where you’re starting from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46959577-0A77-41BE-A570-1F38BC2489FF}" type="slidenum">
              <a:rPr lang="en-US" sz="1000">
                <a:solidFill>
                  <a:srgbClr val="4B92DB"/>
                </a:solidFill>
                <a:latin typeface="75 Helvetica Bold" charset="0"/>
              </a:rPr>
              <a:pPr/>
              <a:t>4</a:t>
            </a:fld>
            <a:endParaRPr lang="en-US" sz="1400">
              <a:solidFill>
                <a:srgbClr val="4B92DB"/>
              </a:solidFill>
            </a:endParaRPr>
          </a:p>
        </p:txBody>
      </p:sp>
      <p:sp>
        <p:nvSpPr>
          <p:cNvPr id="17411" name="Rectangle 2"/>
          <p:cNvSpPr>
            <a:spLocks noGrp="1" noChangeArrowheads="1"/>
          </p:cNvSpPr>
          <p:nvPr>
            <p:ph type="title"/>
          </p:nvPr>
        </p:nvSpPr>
        <p:spPr/>
        <p:txBody>
          <a:bodyPr/>
          <a:lstStyle/>
          <a:p>
            <a:pPr eaLnBrk="1" hangingPunct="1"/>
            <a:r>
              <a:rPr lang="en-GB" smtClean="0"/>
              <a:t>Funders are part of a cycle</a:t>
            </a:r>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l="18495" t="14722" r="22176" b="13037"/>
          <a:stretch>
            <a:fillRect/>
          </a:stretch>
        </p:blipFill>
        <p:spPr bwMode="auto">
          <a:xfrm>
            <a:off x="1979613" y="1916113"/>
            <a:ext cx="58324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6DFC44BB-8DA0-40A6-9892-79EE3DA8A8C5}" type="slidenum">
              <a:rPr lang="en-US" sz="1000">
                <a:solidFill>
                  <a:srgbClr val="4B92DB"/>
                </a:solidFill>
                <a:latin typeface="75 Helvetica Bold" charset="0"/>
              </a:rPr>
              <a:pPr/>
              <a:t>5</a:t>
            </a:fld>
            <a:endParaRPr lang="en-US" sz="1400">
              <a:solidFill>
                <a:srgbClr val="4B92DB"/>
              </a:solidFill>
            </a:endParaRPr>
          </a:p>
        </p:txBody>
      </p:sp>
      <p:sp>
        <p:nvSpPr>
          <p:cNvPr id="18435" name="Rectangle 2"/>
          <p:cNvSpPr>
            <a:spLocks noGrp="1" noChangeArrowheads="1"/>
          </p:cNvSpPr>
          <p:nvPr>
            <p:ph type="title"/>
          </p:nvPr>
        </p:nvSpPr>
        <p:spPr/>
        <p:txBody>
          <a:bodyPr/>
          <a:lstStyle/>
          <a:p>
            <a:pPr eaLnBrk="1" hangingPunct="1"/>
            <a:r>
              <a:rPr lang="en-GB" smtClean="0"/>
              <a:t>What is effectiveness?</a:t>
            </a:r>
          </a:p>
        </p:txBody>
      </p:sp>
      <p:pic>
        <p:nvPicPr>
          <p:cNvPr id="18436" name="Picture 4"/>
          <p:cNvPicPr>
            <a:picLocks noChangeAspect="1" noChangeArrowheads="1"/>
          </p:cNvPicPr>
          <p:nvPr/>
        </p:nvPicPr>
        <p:blipFill>
          <a:blip r:embed="rId2">
            <a:extLst>
              <a:ext uri="{28A0092B-C50C-407E-A947-70E740481C1C}">
                <a14:useLocalDpi xmlns:a14="http://schemas.microsoft.com/office/drawing/2010/main" val="0"/>
              </a:ext>
            </a:extLst>
          </a:blip>
          <a:srcRect r="1167"/>
          <a:stretch>
            <a:fillRect/>
          </a:stretch>
        </p:blipFill>
        <p:spPr bwMode="auto">
          <a:xfrm>
            <a:off x="1331913" y="1700213"/>
            <a:ext cx="72009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9783FA75-BAED-4D5D-A8D7-9FEC603E4129}" type="slidenum">
              <a:rPr lang="en-US" sz="1000">
                <a:solidFill>
                  <a:srgbClr val="4B92DB"/>
                </a:solidFill>
                <a:latin typeface="75 Helvetica Bold" charset="0"/>
              </a:rPr>
              <a:pPr/>
              <a:t>6</a:t>
            </a:fld>
            <a:endParaRPr lang="en-US" sz="1400">
              <a:solidFill>
                <a:srgbClr val="4B92DB"/>
              </a:solidFill>
            </a:endParaRPr>
          </a:p>
        </p:txBody>
      </p:sp>
      <p:sp>
        <p:nvSpPr>
          <p:cNvPr id="19459" name="Rectangle 2"/>
          <p:cNvSpPr>
            <a:spLocks noGrp="1" noChangeArrowheads="1"/>
          </p:cNvSpPr>
          <p:nvPr>
            <p:ph type="title"/>
          </p:nvPr>
        </p:nvSpPr>
        <p:spPr/>
        <p:txBody>
          <a:bodyPr/>
          <a:lstStyle/>
          <a:p>
            <a:pPr eaLnBrk="1" hangingPunct="1"/>
            <a:r>
              <a:rPr lang="en-GB" smtClean="0"/>
              <a:t>What is effectiveness?</a:t>
            </a:r>
          </a:p>
        </p:txBody>
      </p:sp>
      <p:pic>
        <p:nvPicPr>
          <p:cNvPr id="19460" name="Picture 4" descr="business-grow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795463"/>
            <a:ext cx="7056438"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5D202CC5-62E8-4976-8D73-99D9CEC6F48E}" type="slidenum">
              <a:rPr lang="en-US" sz="1000">
                <a:solidFill>
                  <a:srgbClr val="4B92DB"/>
                </a:solidFill>
                <a:latin typeface="75 Helvetica Bold" charset="0"/>
              </a:rPr>
              <a:pPr/>
              <a:t>7</a:t>
            </a:fld>
            <a:endParaRPr lang="en-US" sz="1400">
              <a:solidFill>
                <a:srgbClr val="4B92DB"/>
              </a:solidFill>
            </a:endParaRPr>
          </a:p>
        </p:txBody>
      </p:sp>
      <p:sp>
        <p:nvSpPr>
          <p:cNvPr id="20483" name="Rectangle 2"/>
          <p:cNvSpPr>
            <a:spLocks noGrp="1" noChangeArrowheads="1"/>
          </p:cNvSpPr>
          <p:nvPr>
            <p:ph type="title"/>
          </p:nvPr>
        </p:nvSpPr>
        <p:spPr/>
        <p:txBody>
          <a:bodyPr/>
          <a:lstStyle/>
          <a:p>
            <a:pPr eaLnBrk="1" hangingPunct="1"/>
            <a:r>
              <a:rPr lang="en-GB" smtClean="0"/>
              <a:t>What is effectiveness?</a:t>
            </a:r>
          </a:p>
        </p:txBody>
      </p:sp>
      <p:sp>
        <p:nvSpPr>
          <p:cNvPr id="20484" name="Rectangle 3"/>
          <p:cNvSpPr>
            <a:spLocks noGrp="1" noChangeArrowheads="1"/>
          </p:cNvSpPr>
          <p:nvPr>
            <p:ph type="body" idx="1"/>
          </p:nvPr>
        </p:nvSpPr>
        <p:spPr/>
        <p:txBody>
          <a:bodyPr/>
          <a:lstStyle/>
          <a:p>
            <a:pPr eaLnBrk="1" hangingPunct="1"/>
            <a:r>
              <a:rPr lang="en-GB" smtClean="0"/>
              <a:t>Achieving change in people’s lives</a:t>
            </a:r>
          </a:p>
          <a:p>
            <a:pPr lvl="1" eaLnBrk="1" hangingPunct="1"/>
            <a:r>
              <a:rPr lang="en-GB" smtClean="0"/>
              <a:t>Addressing real and difficult problems</a:t>
            </a:r>
          </a:p>
          <a:p>
            <a:pPr lvl="1" eaLnBrk="1" hangingPunct="1"/>
            <a:r>
              <a:rPr lang="en-GB" smtClean="0"/>
              <a:t>Changing society for the better</a:t>
            </a:r>
          </a:p>
          <a:p>
            <a:pPr eaLnBrk="1" hangingPunct="1"/>
            <a:endParaRPr lang="en-GB" smtClean="0"/>
          </a:p>
          <a:p>
            <a:pPr eaLnBrk="1" hangingPunct="1"/>
            <a:r>
              <a:rPr lang="en-GB" smtClean="0"/>
              <a:t>Not just about good news stories</a:t>
            </a:r>
          </a:p>
          <a:p>
            <a:pPr eaLnBrk="1" hangingPunct="1"/>
            <a:r>
              <a:rPr lang="en-GB" smtClean="0"/>
              <a:t>Or just numbers and statistics</a:t>
            </a:r>
          </a:p>
          <a:p>
            <a:pPr eaLnBrk="1" hangingPunct="1"/>
            <a:endParaRPr lang="en-GB" smtClean="0"/>
          </a:p>
          <a:p>
            <a:pPr eaLnBrk="1" hangingPunct="1"/>
            <a:r>
              <a:rPr lang="en-GB" smtClean="0"/>
              <a:t>About both – doing good, better</a:t>
            </a:r>
          </a:p>
          <a:p>
            <a:pPr lvl="1" eaLnBrk="1" hangingPunct="1"/>
            <a:r>
              <a:rPr lang="en-GB" smtClean="0"/>
              <a:t>Achieving the greatest possible change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2F13FAC2-2606-4C0A-AD25-E3DCEC891828}" type="slidenum">
              <a:rPr lang="en-US" sz="1000">
                <a:solidFill>
                  <a:srgbClr val="4B92DB"/>
                </a:solidFill>
                <a:latin typeface="75 Helvetica Bold" charset="0"/>
              </a:rPr>
              <a:pPr/>
              <a:t>8</a:t>
            </a:fld>
            <a:endParaRPr lang="en-US" sz="1400">
              <a:solidFill>
                <a:srgbClr val="4B92DB"/>
              </a:solidFill>
            </a:endParaRPr>
          </a:p>
        </p:txBody>
      </p:sp>
      <p:pic>
        <p:nvPicPr>
          <p:cNvPr id="21507" name="Picture 4"/>
          <p:cNvPicPr>
            <a:picLocks noChangeAspect="1" noChangeArrowheads="1"/>
          </p:cNvPicPr>
          <p:nvPr/>
        </p:nvPicPr>
        <p:blipFill>
          <a:blip r:embed="rId3">
            <a:extLst>
              <a:ext uri="{28A0092B-C50C-407E-A947-70E740481C1C}">
                <a14:useLocalDpi xmlns:a14="http://schemas.microsoft.com/office/drawing/2010/main" val="0"/>
              </a:ext>
            </a:extLst>
          </a:blip>
          <a:srcRect l="16667" t="17241" r="17975" b="16408"/>
          <a:stretch>
            <a:fillRect/>
          </a:stretch>
        </p:blipFill>
        <p:spPr bwMode="auto">
          <a:xfrm>
            <a:off x="827088" y="1779588"/>
            <a:ext cx="7705725"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5"/>
          <p:cNvSpPr>
            <a:spLocks noGrp="1" noChangeArrowheads="1"/>
          </p:cNvSpPr>
          <p:nvPr>
            <p:ph type="title"/>
          </p:nvPr>
        </p:nvSpPr>
        <p:spPr/>
        <p:txBody>
          <a:bodyPr/>
          <a:lstStyle/>
          <a:p>
            <a:pPr eaLnBrk="1" hangingPunct="1"/>
            <a:r>
              <a:rPr lang="en-GB" smtClean="0"/>
              <a:t>Some foundations set out to be at the cutting edge of effectiveness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algn="l" rtl="0" eaLnBrk="0" fontAlgn="base" hangingPunct="0">
              <a:spcBef>
                <a:spcPct val="0"/>
              </a:spcBef>
              <a:spcAft>
                <a:spcPct val="0"/>
              </a:spcAft>
              <a:defRPr sz="2400">
                <a:solidFill>
                  <a:schemeClr val="tx1"/>
                </a:solidFill>
                <a:latin typeface="Arial" panose="020B0604020202020204" pitchFamily="34" charset="0"/>
              </a:defRPr>
            </a:lvl6pPr>
            <a:lvl7pPr marL="2971800" indent="-228600" algn="l" rtl="0" eaLnBrk="0" fontAlgn="base" hangingPunct="0">
              <a:spcBef>
                <a:spcPct val="0"/>
              </a:spcBef>
              <a:spcAft>
                <a:spcPct val="0"/>
              </a:spcAft>
              <a:defRPr sz="2400">
                <a:solidFill>
                  <a:schemeClr val="tx1"/>
                </a:solidFill>
                <a:latin typeface="Arial" panose="020B0604020202020204" pitchFamily="34" charset="0"/>
              </a:defRPr>
            </a:lvl7pPr>
            <a:lvl8pPr marL="3429000" indent="-228600" algn="l" rtl="0" eaLnBrk="0" fontAlgn="base" hangingPunct="0">
              <a:spcBef>
                <a:spcPct val="0"/>
              </a:spcBef>
              <a:spcAft>
                <a:spcPct val="0"/>
              </a:spcAft>
              <a:defRPr sz="2400">
                <a:solidFill>
                  <a:schemeClr val="tx1"/>
                </a:solidFill>
                <a:latin typeface="Arial" panose="020B0604020202020204" pitchFamily="34" charset="0"/>
              </a:defRPr>
            </a:lvl8pPr>
            <a:lvl9pPr marL="3886200" indent="-228600" algn="l" rtl="0" eaLnBrk="0" fontAlgn="base" hangingPunct="0">
              <a:spcBef>
                <a:spcPct val="0"/>
              </a:spcBef>
              <a:spcAft>
                <a:spcPct val="0"/>
              </a:spcAft>
              <a:defRPr sz="2400">
                <a:solidFill>
                  <a:schemeClr val="tx1"/>
                </a:solidFill>
                <a:latin typeface="Arial" panose="020B0604020202020204" pitchFamily="34" charset="0"/>
              </a:defRPr>
            </a:lvl9pPr>
          </a:lstStyle>
          <a:p>
            <a:fld id="{6CF26A7B-8AA3-46AD-B6F2-94C21139AAD7}" type="slidenum">
              <a:rPr lang="en-US" sz="1000">
                <a:solidFill>
                  <a:srgbClr val="4B92DB"/>
                </a:solidFill>
                <a:latin typeface="75 Helvetica Bold" charset="0"/>
              </a:rPr>
              <a:pPr/>
              <a:t>9</a:t>
            </a:fld>
            <a:endParaRPr lang="en-US" sz="1400">
              <a:solidFill>
                <a:srgbClr val="4B92DB"/>
              </a:solidFill>
            </a:endParaRPr>
          </a:p>
        </p:txBody>
      </p:sp>
      <p:sp>
        <p:nvSpPr>
          <p:cNvPr id="22531" name="Rectangle 4"/>
          <p:cNvSpPr>
            <a:spLocks noGrp="1" noChangeArrowheads="1"/>
          </p:cNvSpPr>
          <p:nvPr>
            <p:ph type="title"/>
          </p:nvPr>
        </p:nvSpPr>
        <p:spPr/>
        <p:txBody>
          <a:bodyPr/>
          <a:lstStyle/>
          <a:p>
            <a:pPr eaLnBrk="1" hangingPunct="1"/>
            <a:r>
              <a:rPr lang="en-GB" smtClean="0"/>
              <a:t>What is an effective foundation?</a:t>
            </a:r>
          </a:p>
        </p:txBody>
      </p:sp>
      <p:pic>
        <p:nvPicPr>
          <p:cNvPr id="250885" name="Picture 5"/>
          <p:cNvPicPr>
            <a:picLocks noChangeAspect="1" noChangeArrowheads="1"/>
          </p:cNvPicPr>
          <p:nvPr/>
        </p:nvPicPr>
        <p:blipFill>
          <a:blip r:embed="rId2">
            <a:extLst>
              <a:ext uri="{28A0092B-C50C-407E-A947-70E740481C1C}">
                <a14:useLocalDpi xmlns:a14="http://schemas.microsoft.com/office/drawing/2010/main" val="0"/>
              </a:ext>
            </a:extLst>
          </a:blip>
          <a:srcRect l="17722" r="15157" b="7593"/>
          <a:stretch>
            <a:fillRect/>
          </a:stretch>
        </p:blipFill>
        <p:spPr bwMode="auto">
          <a:xfrm>
            <a:off x="1258888" y="338138"/>
            <a:ext cx="7273925" cy="625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08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3">
      <a:dk1>
        <a:srgbClr val="4B92DB"/>
      </a:dk1>
      <a:lt1>
        <a:srgbClr val="FFFFFF"/>
      </a:lt1>
      <a:dk2>
        <a:srgbClr val="000000"/>
      </a:dk2>
      <a:lt2>
        <a:srgbClr val="808080"/>
      </a:lt2>
      <a:accent1>
        <a:srgbClr val="CCD9EA"/>
      </a:accent1>
      <a:accent2>
        <a:srgbClr val="333399"/>
      </a:accent2>
      <a:accent3>
        <a:srgbClr val="FFFFFF"/>
      </a:accent3>
      <a:accent4>
        <a:srgbClr val="3F7CBB"/>
      </a:accent4>
      <a:accent5>
        <a:srgbClr val="E2E9F3"/>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4B92DB"/>
        </a:dk1>
        <a:lt1>
          <a:srgbClr val="FFFFFF"/>
        </a:lt1>
        <a:dk2>
          <a:srgbClr val="000000"/>
        </a:dk2>
        <a:lt2>
          <a:srgbClr val="808080"/>
        </a:lt2>
        <a:accent1>
          <a:srgbClr val="CCD9EA"/>
        </a:accent1>
        <a:accent2>
          <a:srgbClr val="333399"/>
        </a:accent2>
        <a:accent3>
          <a:srgbClr val="FFFFFF"/>
        </a:accent3>
        <a:accent4>
          <a:srgbClr val="3F7CBB"/>
        </a:accent4>
        <a:accent5>
          <a:srgbClr val="E2E9F3"/>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X:Templates:Presentations:Designs:Blank Presentation</Template>
  <TotalTime>987</TotalTime>
  <Words>954</Words>
  <Application>Microsoft Office PowerPoint</Application>
  <PresentationFormat>On-screen Show (4:3)</PresentationFormat>
  <Paragraphs>194</Paragraphs>
  <Slides>27</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75 Helvetica Bold</vt:lpstr>
      <vt:lpstr>Blank Presentation</vt:lpstr>
      <vt:lpstr>Journeys towards effectiveness—how foundations can do good, better</vt:lpstr>
      <vt:lpstr>What is effectiveness?</vt:lpstr>
      <vt:lpstr>What is effectiveness?</vt:lpstr>
      <vt:lpstr>Funders are part of a cycle</vt:lpstr>
      <vt:lpstr>What is effectiveness?</vt:lpstr>
      <vt:lpstr>What is effectiveness?</vt:lpstr>
      <vt:lpstr>What is effectiveness?</vt:lpstr>
      <vt:lpstr>Some foundations set out to be at the cutting edge of effectiveness</vt:lpstr>
      <vt:lpstr>What is an effective foundation?</vt:lpstr>
      <vt:lpstr>But do you need to aim to create systemic change to be effective?</vt:lpstr>
      <vt:lpstr>Why effectiveness matters</vt:lpstr>
      <vt:lpstr>A family foundation began its journey by experimenting with what worked</vt:lpstr>
      <vt:lpstr>A venture philanthropy foundation strengthens effective NPOs</vt:lpstr>
      <vt:lpstr>The Gates Foundation works to eradicate polio globally</vt:lpstr>
      <vt:lpstr>Foundations’ journeys towards greater impact and effectiveness</vt:lpstr>
      <vt:lpstr>You don’t have to be the Gates Foundation to be effective</vt:lpstr>
      <vt:lpstr>What does effectiveness mean for foundations?</vt:lpstr>
      <vt:lpstr>What does effectiveness mean for foundations?</vt:lpstr>
      <vt:lpstr>Effectiveness means…</vt:lpstr>
      <vt:lpstr>Effectiveness means…</vt:lpstr>
      <vt:lpstr>How to identify effective NPOs</vt:lpstr>
      <vt:lpstr>What is an effective NPO?</vt:lpstr>
      <vt:lpstr>How do foundations identify effective NPOs?</vt:lpstr>
      <vt:lpstr>Effectiveness means…</vt:lpstr>
      <vt:lpstr>Effectiveness means…</vt:lpstr>
      <vt:lpstr>If you take effectiveness seriously, how can you get started?</vt:lpstr>
      <vt:lpstr>Tris Lumley New Philanthropy Capital</vt:lpstr>
    </vt:vector>
  </TitlesOfParts>
  <Company>ź退ִ曼</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ibook</dc:creator>
  <cp:lastModifiedBy>Walter O'brien</cp:lastModifiedBy>
  <cp:revision>83</cp:revision>
  <dcterms:created xsi:type="dcterms:W3CDTF">2007-12-14T11:05:03Z</dcterms:created>
  <dcterms:modified xsi:type="dcterms:W3CDTF">2017-02-08T07:45:33Z</dcterms:modified>
</cp:coreProperties>
</file>