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4"/>
  </p:notesMasterIdLst>
  <p:sldIdLst>
    <p:sldId id="373" r:id="rId2"/>
    <p:sldId id="391" r:id="rId3"/>
    <p:sldId id="368" r:id="rId4"/>
    <p:sldId id="392" r:id="rId5"/>
    <p:sldId id="384" r:id="rId6"/>
    <p:sldId id="389" r:id="rId7"/>
    <p:sldId id="385" r:id="rId8"/>
    <p:sldId id="390" r:id="rId9"/>
    <p:sldId id="388" r:id="rId10"/>
    <p:sldId id="387" r:id="rId11"/>
    <p:sldId id="386" r:id="rId12"/>
    <p:sldId id="374" r:id="rId13"/>
  </p:sldIdLst>
  <p:sldSz cx="9144000" cy="6858000" type="screen4x3"/>
  <p:notesSz cx="7315200" cy="9601200"/>
  <p:custDataLst>
    <p:tags r:id="rId15"/>
  </p:custDataLst>
  <p:defaultTextStyle>
    <a:defPPr>
      <a:defRPr lang="he-IL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61169"/>
    <a:srgbClr val="FF5050"/>
    <a:srgbClr val="99CC00"/>
    <a:srgbClr val="99CC50"/>
    <a:srgbClr val="CCCC00"/>
    <a:srgbClr val="99FF33"/>
    <a:srgbClr val="FFFFBD"/>
    <a:srgbClr val="FFFF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1" autoAdjust="0"/>
    <p:restoredTop sz="93976" autoAdjust="0"/>
  </p:normalViewPr>
  <p:slideViewPr>
    <p:cSldViewPr>
      <p:cViewPr varScale="1">
        <p:scale>
          <a:sx n="84" d="100"/>
          <a:sy n="84" d="100"/>
        </p:scale>
        <p:origin x="1661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090BDF7-2E45-4E49-940B-0D90D0D404E3}" type="doc">
      <dgm:prSet loTypeId="urn:microsoft.com/office/officeart/2005/8/layout/process2" loCatId="process" qsTypeId="urn:microsoft.com/office/officeart/2005/8/quickstyle/simple1" qsCatId="simple" csTypeId="urn:microsoft.com/office/officeart/2005/8/colors/accent2_2" csCatId="accent2" phldr="1"/>
      <dgm:spPr/>
    </dgm:pt>
    <dgm:pt modelId="{65ED8FE7-8C0A-47EF-ADB0-170CB5E5F48A}">
      <dgm:prSet phldrT="[Text]"/>
      <dgm:spPr/>
      <dgm:t>
        <a:bodyPr/>
        <a:lstStyle/>
        <a:p>
          <a:pPr rtl="1"/>
          <a:r>
            <a:rPr lang="he-IL" dirty="0" smtClean="0"/>
            <a:t>ניתוח</a:t>
          </a:r>
          <a:endParaRPr lang="he-IL" dirty="0"/>
        </a:p>
      </dgm:t>
    </dgm:pt>
    <dgm:pt modelId="{7288BA01-F53B-442D-AEE2-0AAE282F0C29}" type="parTrans" cxnId="{1A3E5B99-3C16-461F-A39E-31A84568FBDE}">
      <dgm:prSet/>
      <dgm:spPr/>
      <dgm:t>
        <a:bodyPr/>
        <a:lstStyle/>
        <a:p>
          <a:pPr rtl="1"/>
          <a:endParaRPr lang="he-IL"/>
        </a:p>
      </dgm:t>
    </dgm:pt>
    <dgm:pt modelId="{C5B31822-1AF5-48AA-9B7D-BF8E40D8DD2C}" type="sibTrans" cxnId="{1A3E5B99-3C16-461F-A39E-31A84568FBDE}">
      <dgm:prSet/>
      <dgm:spPr/>
      <dgm:t>
        <a:bodyPr/>
        <a:lstStyle/>
        <a:p>
          <a:pPr rtl="1"/>
          <a:endParaRPr lang="he-IL"/>
        </a:p>
      </dgm:t>
    </dgm:pt>
    <dgm:pt modelId="{10AFA395-E316-4F0A-9605-4A0D37E9F138}">
      <dgm:prSet phldrT="[Text]"/>
      <dgm:spPr/>
      <dgm:t>
        <a:bodyPr/>
        <a:lstStyle/>
        <a:p>
          <a:pPr rtl="1"/>
          <a:r>
            <a:rPr lang="he-IL" dirty="0" smtClean="0"/>
            <a:t>עיצוב ופיתוח</a:t>
          </a:r>
          <a:endParaRPr lang="he-IL" dirty="0"/>
        </a:p>
      </dgm:t>
    </dgm:pt>
    <dgm:pt modelId="{E00932A8-1E4F-48D0-AA4A-20994EABB075}" type="parTrans" cxnId="{62F9ABF3-29FA-4348-8892-BB677B0A4DA0}">
      <dgm:prSet/>
      <dgm:spPr/>
      <dgm:t>
        <a:bodyPr/>
        <a:lstStyle/>
        <a:p>
          <a:pPr rtl="1"/>
          <a:endParaRPr lang="he-IL"/>
        </a:p>
      </dgm:t>
    </dgm:pt>
    <dgm:pt modelId="{7982D3EA-5558-4E3C-8ECC-5351B56992B7}" type="sibTrans" cxnId="{62F9ABF3-29FA-4348-8892-BB677B0A4DA0}">
      <dgm:prSet/>
      <dgm:spPr/>
      <dgm:t>
        <a:bodyPr/>
        <a:lstStyle/>
        <a:p>
          <a:pPr rtl="1"/>
          <a:endParaRPr lang="he-IL"/>
        </a:p>
      </dgm:t>
    </dgm:pt>
    <dgm:pt modelId="{D6AB8E76-0AC1-4BB8-857A-DBF5FCA48E88}">
      <dgm:prSet phldrT="[Text]"/>
      <dgm:spPr/>
      <dgm:t>
        <a:bodyPr/>
        <a:lstStyle/>
        <a:p>
          <a:pPr rtl="1"/>
          <a:r>
            <a:rPr lang="he-IL" dirty="0" smtClean="0"/>
            <a:t>יישום</a:t>
          </a:r>
          <a:endParaRPr lang="he-IL" dirty="0"/>
        </a:p>
      </dgm:t>
    </dgm:pt>
    <dgm:pt modelId="{B9A9080F-EAB4-417D-90C2-29E9EA580A12}" type="parTrans" cxnId="{3D0BA6C9-F5F3-4987-8EEE-4FF5284F9276}">
      <dgm:prSet/>
      <dgm:spPr/>
      <dgm:t>
        <a:bodyPr/>
        <a:lstStyle/>
        <a:p>
          <a:pPr rtl="1"/>
          <a:endParaRPr lang="he-IL"/>
        </a:p>
      </dgm:t>
    </dgm:pt>
    <dgm:pt modelId="{7BDAC964-8FD2-4EF2-AC66-8A1609AF3B19}" type="sibTrans" cxnId="{3D0BA6C9-F5F3-4987-8EEE-4FF5284F9276}">
      <dgm:prSet/>
      <dgm:spPr/>
      <dgm:t>
        <a:bodyPr/>
        <a:lstStyle/>
        <a:p>
          <a:pPr rtl="1"/>
          <a:endParaRPr lang="he-IL"/>
        </a:p>
      </dgm:t>
    </dgm:pt>
    <dgm:pt modelId="{89AC823F-CEB2-4D2D-8DBA-9D3F7D987509}">
      <dgm:prSet phldrT="[Text]"/>
      <dgm:spPr/>
      <dgm:t>
        <a:bodyPr/>
        <a:lstStyle/>
        <a:p>
          <a:pPr rtl="1"/>
          <a:r>
            <a:rPr lang="he-IL" dirty="0" smtClean="0"/>
            <a:t>הערכה</a:t>
          </a:r>
          <a:endParaRPr lang="he-IL" dirty="0"/>
        </a:p>
      </dgm:t>
    </dgm:pt>
    <dgm:pt modelId="{CD44B31B-C3C5-46EA-ADC1-17F2B1EAC3D7}" type="parTrans" cxnId="{921B1588-6431-40C9-974A-49A23EBA8237}">
      <dgm:prSet/>
      <dgm:spPr/>
      <dgm:t>
        <a:bodyPr/>
        <a:lstStyle/>
        <a:p>
          <a:pPr rtl="1"/>
          <a:endParaRPr lang="he-IL"/>
        </a:p>
      </dgm:t>
    </dgm:pt>
    <dgm:pt modelId="{D56DA616-0F79-47DF-B9BB-09174ADFA2E5}" type="sibTrans" cxnId="{921B1588-6431-40C9-974A-49A23EBA8237}">
      <dgm:prSet/>
      <dgm:spPr/>
      <dgm:t>
        <a:bodyPr/>
        <a:lstStyle/>
        <a:p>
          <a:pPr rtl="1"/>
          <a:endParaRPr lang="he-IL"/>
        </a:p>
      </dgm:t>
    </dgm:pt>
    <dgm:pt modelId="{4A99D817-3423-4AAD-93BB-4D78590D6DDC}" type="pres">
      <dgm:prSet presAssocID="{1090BDF7-2E45-4E49-940B-0D90D0D404E3}" presName="linearFlow" presStyleCnt="0">
        <dgm:presLayoutVars>
          <dgm:resizeHandles val="exact"/>
        </dgm:presLayoutVars>
      </dgm:prSet>
      <dgm:spPr/>
    </dgm:pt>
    <dgm:pt modelId="{B6923CC7-9774-4E2E-A325-44B31A716D78}" type="pres">
      <dgm:prSet presAssocID="{65ED8FE7-8C0A-47EF-ADB0-170CB5E5F48A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0AC8DB18-45A2-49A0-8627-4B482B8F6358}" type="pres">
      <dgm:prSet presAssocID="{C5B31822-1AF5-48AA-9B7D-BF8E40D8DD2C}" presName="sibTrans" presStyleLbl="sibTrans2D1" presStyleIdx="0" presStyleCnt="3"/>
      <dgm:spPr/>
      <dgm:t>
        <a:bodyPr/>
        <a:lstStyle/>
        <a:p>
          <a:pPr rtl="1"/>
          <a:endParaRPr lang="he-IL"/>
        </a:p>
      </dgm:t>
    </dgm:pt>
    <dgm:pt modelId="{E94837FD-E04F-4481-95B9-10D085F085F5}" type="pres">
      <dgm:prSet presAssocID="{C5B31822-1AF5-48AA-9B7D-BF8E40D8DD2C}" presName="connectorText" presStyleLbl="sibTrans2D1" presStyleIdx="0" presStyleCnt="3"/>
      <dgm:spPr/>
      <dgm:t>
        <a:bodyPr/>
        <a:lstStyle/>
        <a:p>
          <a:pPr rtl="1"/>
          <a:endParaRPr lang="he-IL"/>
        </a:p>
      </dgm:t>
    </dgm:pt>
    <dgm:pt modelId="{10B7705B-0B57-420C-BC2F-F541EFB97FD2}" type="pres">
      <dgm:prSet presAssocID="{10AFA395-E316-4F0A-9605-4A0D37E9F138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0811A8F8-F948-4A98-B250-D2F835060E3C}" type="pres">
      <dgm:prSet presAssocID="{7982D3EA-5558-4E3C-8ECC-5351B56992B7}" presName="sibTrans" presStyleLbl="sibTrans2D1" presStyleIdx="1" presStyleCnt="3"/>
      <dgm:spPr/>
      <dgm:t>
        <a:bodyPr/>
        <a:lstStyle/>
        <a:p>
          <a:pPr rtl="1"/>
          <a:endParaRPr lang="he-IL"/>
        </a:p>
      </dgm:t>
    </dgm:pt>
    <dgm:pt modelId="{CBCEFAF4-AA2E-45C5-B952-083C9E6389C5}" type="pres">
      <dgm:prSet presAssocID="{7982D3EA-5558-4E3C-8ECC-5351B56992B7}" presName="connectorText" presStyleLbl="sibTrans2D1" presStyleIdx="1" presStyleCnt="3"/>
      <dgm:spPr/>
      <dgm:t>
        <a:bodyPr/>
        <a:lstStyle/>
        <a:p>
          <a:pPr rtl="1"/>
          <a:endParaRPr lang="he-IL"/>
        </a:p>
      </dgm:t>
    </dgm:pt>
    <dgm:pt modelId="{ABD23A85-6B57-463F-AF88-6B647B19B46A}" type="pres">
      <dgm:prSet presAssocID="{D6AB8E76-0AC1-4BB8-857A-DBF5FCA48E88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3A975617-1807-47AA-803D-B469BA1260C6}" type="pres">
      <dgm:prSet presAssocID="{7BDAC964-8FD2-4EF2-AC66-8A1609AF3B19}" presName="sibTrans" presStyleLbl="sibTrans2D1" presStyleIdx="2" presStyleCnt="3"/>
      <dgm:spPr/>
      <dgm:t>
        <a:bodyPr/>
        <a:lstStyle/>
        <a:p>
          <a:pPr rtl="1"/>
          <a:endParaRPr lang="he-IL"/>
        </a:p>
      </dgm:t>
    </dgm:pt>
    <dgm:pt modelId="{FF68DD8B-254F-49AB-A07F-D9CF46FE8F5A}" type="pres">
      <dgm:prSet presAssocID="{7BDAC964-8FD2-4EF2-AC66-8A1609AF3B19}" presName="connectorText" presStyleLbl="sibTrans2D1" presStyleIdx="2" presStyleCnt="3"/>
      <dgm:spPr/>
      <dgm:t>
        <a:bodyPr/>
        <a:lstStyle/>
        <a:p>
          <a:pPr rtl="1"/>
          <a:endParaRPr lang="he-IL"/>
        </a:p>
      </dgm:t>
    </dgm:pt>
    <dgm:pt modelId="{CFC7B65F-F4A9-4CB6-9596-50BE5F8290E6}" type="pres">
      <dgm:prSet presAssocID="{89AC823F-CEB2-4D2D-8DBA-9D3F7D987509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1D9F9498-0F84-4343-8A56-D66B9464505F}" type="presOf" srcId="{7982D3EA-5558-4E3C-8ECC-5351B56992B7}" destId="{CBCEFAF4-AA2E-45C5-B952-083C9E6389C5}" srcOrd="1" destOrd="0" presId="urn:microsoft.com/office/officeart/2005/8/layout/process2"/>
    <dgm:cxn modelId="{1A3E5B99-3C16-461F-A39E-31A84568FBDE}" srcId="{1090BDF7-2E45-4E49-940B-0D90D0D404E3}" destId="{65ED8FE7-8C0A-47EF-ADB0-170CB5E5F48A}" srcOrd="0" destOrd="0" parTransId="{7288BA01-F53B-442D-AEE2-0AAE282F0C29}" sibTransId="{C5B31822-1AF5-48AA-9B7D-BF8E40D8DD2C}"/>
    <dgm:cxn modelId="{7C86BDCA-0A5B-4B84-A98D-520DA204B521}" type="presOf" srcId="{7982D3EA-5558-4E3C-8ECC-5351B56992B7}" destId="{0811A8F8-F948-4A98-B250-D2F835060E3C}" srcOrd="0" destOrd="0" presId="urn:microsoft.com/office/officeart/2005/8/layout/process2"/>
    <dgm:cxn modelId="{B8FD4C6F-4D9C-40F0-99DA-AA0A585FB96E}" type="presOf" srcId="{C5B31822-1AF5-48AA-9B7D-BF8E40D8DD2C}" destId="{0AC8DB18-45A2-49A0-8627-4B482B8F6358}" srcOrd="0" destOrd="0" presId="urn:microsoft.com/office/officeart/2005/8/layout/process2"/>
    <dgm:cxn modelId="{2DC75FF5-A20E-4526-8C8D-B75FECBC11D4}" type="presOf" srcId="{10AFA395-E316-4F0A-9605-4A0D37E9F138}" destId="{10B7705B-0B57-420C-BC2F-F541EFB97FD2}" srcOrd="0" destOrd="0" presId="urn:microsoft.com/office/officeart/2005/8/layout/process2"/>
    <dgm:cxn modelId="{008FCA99-25E5-4B1C-9D2B-67AC40466CD8}" type="presOf" srcId="{7BDAC964-8FD2-4EF2-AC66-8A1609AF3B19}" destId="{3A975617-1807-47AA-803D-B469BA1260C6}" srcOrd="0" destOrd="0" presId="urn:microsoft.com/office/officeart/2005/8/layout/process2"/>
    <dgm:cxn modelId="{921B1588-6431-40C9-974A-49A23EBA8237}" srcId="{1090BDF7-2E45-4E49-940B-0D90D0D404E3}" destId="{89AC823F-CEB2-4D2D-8DBA-9D3F7D987509}" srcOrd="3" destOrd="0" parTransId="{CD44B31B-C3C5-46EA-ADC1-17F2B1EAC3D7}" sibTransId="{D56DA616-0F79-47DF-B9BB-09174ADFA2E5}"/>
    <dgm:cxn modelId="{C55C4D0A-B48E-4B8A-9EF8-44402FE6F288}" type="presOf" srcId="{C5B31822-1AF5-48AA-9B7D-BF8E40D8DD2C}" destId="{E94837FD-E04F-4481-95B9-10D085F085F5}" srcOrd="1" destOrd="0" presId="urn:microsoft.com/office/officeart/2005/8/layout/process2"/>
    <dgm:cxn modelId="{B5275C26-FE82-4E92-897F-F4A068DD9C44}" type="presOf" srcId="{7BDAC964-8FD2-4EF2-AC66-8A1609AF3B19}" destId="{FF68DD8B-254F-49AB-A07F-D9CF46FE8F5A}" srcOrd="1" destOrd="0" presId="urn:microsoft.com/office/officeart/2005/8/layout/process2"/>
    <dgm:cxn modelId="{EC640411-2127-48E2-9824-7A407510B133}" type="presOf" srcId="{1090BDF7-2E45-4E49-940B-0D90D0D404E3}" destId="{4A99D817-3423-4AAD-93BB-4D78590D6DDC}" srcOrd="0" destOrd="0" presId="urn:microsoft.com/office/officeart/2005/8/layout/process2"/>
    <dgm:cxn modelId="{62F9ABF3-29FA-4348-8892-BB677B0A4DA0}" srcId="{1090BDF7-2E45-4E49-940B-0D90D0D404E3}" destId="{10AFA395-E316-4F0A-9605-4A0D37E9F138}" srcOrd="1" destOrd="0" parTransId="{E00932A8-1E4F-48D0-AA4A-20994EABB075}" sibTransId="{7982D3EA-5558-4E3C-8ECC-5351B56992B7}"/>
    <dgm:cxn modelId="{3D0BA6C9-F5F3-4987-8EEE-4FF5284F9276}" srcId="{1090BDF7-2E45-4E49-940B-0D90D0D404E3}" destId="{D6AB8E76-0AC1-4BB8-857A-DBF5FCA48E88}" srcOrd="2" destOrd="0" parTransId="{B9A9080F-EAB4-417D-90C2-29E9EA580A12}" sibTransId="{7BDAC964-8FD2-4EF2-AC66-8A1609AF3B19}"/>
    <dgm:cxn modelId="{7BB22577-6F48-4DF2-92EA-95AFC09AA518}" type="presOf" srcId="{D6AB8E76-0AC1-4BB8-857A-DBF5FCA48E88}" destId="{ABD23A85-6B57-463F-AF88-6B647B19B46A}" srcOrd="0" destOrd="0" presId="urn:microsoft.com/office/officeart/2005/8/layout/process2"/>
    <dgm:cxn modelId="{F75085E9-2335-48B8-88FC-8EC7532D864F}" type="presOf" srcId="{89AC823F-CEB2-4D2D-8DBA-9D3F7D987509}" destId="{CFC7B65F-F4A9-4CB6-9596-50BE5F8290E6}" srcOrd="0" destOrd="0" presId="urn:microsoft.com/office/officeart/2005/8/layout/process2"/>
    <dgm:cxn modelId="{4E09BB36-A022-4E22-97CD-F43E8267AFEE}" type="presOf" srcId="{65ED8FE7-8C0A-47EF-ADB0-170CB5E5F48A}" destId="{B6923CC7-9774-4E2E-A325-44B31A716D78}" srcOrd="0" destOrd="0" presId="urn:microsoft.com/office/officeart/2005/8/layout/process2"/>
    <dgm:cxn modelId="{BA538133-937A-4D43-B1BD-19660A6450D3}" type="presParOf" srcId="{4A99D817-3423-4AAD-93BB-4D78590D6DDC}" destId="{B6923CC7-9774-4E2E-A325-44B31A716D78}" srcOrd="0" destOrd="0" presId="urn:microsoft.com/office/officeart/2005/8/layout/process2"/>
    <dgm:cxn modelId="{E2A1D05B-D216-47E4-A18E-B1B9F4FCEE41}" type="presParOf" srcId="{4A99D817-3423-4AAD-93BB-4D78590D6DDC}" destId="{0AC8DB18-45A2-49A0-8627-4B482B8F6358}" srcOrd="1" destOrd="0" presId="urn:microsoft.com/office/officeart/2005/8/layout/process2"/>
    <dgm:cxn modelId="{A38C185D-5AC1-46A9-A08A-2E682AD19089}" type="presParOf" srcId="{0AC8DB18-45A2-49A0-8627-4B482B8F6358}" destId="{E94837FD-E04F-4481-95B9-10D085F085F5}" srcOrd="0" destOrd="0" presId="urn:microsoft.com/office/officeart/2005/8/layout/process2"/>
    <dgm:cxn modelId="{B98717D8-E00A-4C17-AC55-1693627B82C9}" type="presParOf" srcId="{4A99D817-3423-4AAD-93BB-4D78590D6DDC}" destId="{10B7705B-0B57-420C-BC2F-F541EFB97FD2}" srcOrd="2" destOrd="0" presId="urn:microsoft.com/office/officeart/2005/8/layout/process2"/>
    <dgm:cxn modelId="{EC4EDA07-B416-419B-87B2-8B4AE27BFC2E}" type="presParOf" srcId="{4A99D817-3423-4AAD-93BB-4D78590D6DDC}" destId="{0811A8F8-F948-4A98-B250-D2F835060E3C}" srcOrd="3" destOrd="0" presId="urn:microsoft.com/office/officeart/2005/8/layout/process2"/>
    <dgm:cxn modelId="{510A306D-A9A3-479B-9D24-6751C833D718}" type="presParOf" srcId="{0811A8F8-F948-4A98-B250-D2F835060E3C}" destId="{CBCEFAF4-AA2E-45C5-B952-083C9E6389C5}" srcOrd="0" destOrd="0" presId="urn:microsoft.com/office/officeart/2005/8/layout/process2"/>
    <dgm:cxn modelId="{5042432F-58D5-4B70-93E0-978CB06546A0}" type="presParOf" srcId="{4A99D817-3423-4AAD-93BB-4D78590D6DDC}" destId="{ABD23A85-6B57-463F-AF88-6B647B19B46A}" srcOrd="4" destOrd="0" presId="urn:microsoft.com/office/officeart/2005/8/layout/process2"/>
    <dgm:cxn modelId="{46C643CC-71FF-4867-BAD0-89D2BB45D917}" type="presParOf" srcId="{4A99D817-3423-4AAD-93BB-4D78590D6DDC}" destId="{3A975617-1807-47AA-803D-B469BA1260C6}" srcOrd="5" destOrd="0" presId="urn:microsoft.com/office/officeart/2005/8/layout/process2"/>
    <dgm:cxn modelId="{982902D4-389C-42BD-87C1-893809356378}" type="presParOf" srcId="{3A975617-1807-47AA-803D-B469BA1260C6}" destId="{FF68DD8B-254F-49AB-A07F-D9CF46FE8F5A}" srcOrd="0" destOrd="0" presId="urn:microsoft.com/office/officeart/2005/8/layout/process2"/>
    <dgm:cxn modelId="{AAC9B862-7F84-45FD-9D8D-35A3EBF405AB}" type="presParOf" srcId="{4A99D817-3423-4AAD-93BB-4D78590D6DDC}" destId="{CFC7B65F-F4A9-4CB6-9596-50BE5F8290E6}" srcOrd="6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923CC7-9774-4E2E-A325-44B31A716D78}">
      <dsp:nvSpPr>
        <dsp:cNvPr id="0" name=""/>
        <dsp:cNvSpPr/>
      </dsp:nvSpPr>
      <dsp:spPr>
        <a:xfrm>
          <a:off x="2299717" y="2265"/>
          <a:ext cx="1517159" cy="84286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300" kern="1200" dirty="0" smtClean="0"/>
            <a:t>ניתוח</a:t>
          </a:r>
          <a:endParaRPr lang="he-IL" sz="2300" kern="1200" dirty="0"/>
        </a:p>
      </dsp:txBody>
      <dsp:txXfrm>
        <a:off x="2324404" y="26952"/>
        <a:ext cx="1467785" cy="793492"/>
      </dsp:txXfrm>
    </dsp:sp>
    <dsp:sp modelId="{0AC8DB18-45A2-49A0-8627-4B482B8F6358}">
      <dsp:nvSpPr>
        <dsp:cNvPr id="0" name=""/>
        <dsp:cNvSpPr/>
      </dsp:nvSpPr>
      <dsp:spPr>
        <a:xfrm rot="5400000">
          <a:off x="2900260" y="866203"/>
          <a:ext cx="316074" cy="379289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1600" kern="1200"/>
        </a:p>
      </dsp:txBody>
      <dsp:txXfrm rot="-5400000">
        <a:off x="2944511" y="897810"/>
        <a:ext cx="227573" cy="221252"/>
      </dsp:txXfrm>
    </dsp:sp>
    <dsp:sp modelId="{10B7705B-0B57-420C-BC2F-F541EFB97FD2}">
      <dsp:nvSpPr>
        <dsp:cNvPr id="0" name=""/>
        <dsp:cNvSpPr/>
      </dsp:nvSpPr>
      <dsp:spPr>
        <a:xfrm>
          <a:off x="2299717" y="1266565"/>
          <a:ext cx="1517159" cy="84286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300" kern="1200" dirty="0" smtClean="0"/>
            <a:t>עיצוב ופיתוח</a:t>
          </a:r>
          <a:endParaRPr lang="he-IL" sz="2300" kern="1200" dirty="0"/>
        </a:p>
      </dsp:txBody>
      <dsp:txXfrm>
        <a:off x="2324404" y="1291252"/>
        <a:ext cx="1467785" cy="793492"/>
      </dsp:txXfrm>
    </dsp:sp>
    <dsp:sp modelId="{0811A8F8-F948-4A98-B250-D2F835060E3C}">
      <dsp:nvSpPr>
        <dsp:cNvPr id="0" name=""/>
        <dsp:cNvSpPr/>
      </dsp:nvSpPr>
      <dsp:spPr>
        <a:xfrm rot="5400000">
          <a:off x="2900260" y="2130503"/>
          <a:ext cx="316074" cy="379289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1600" kern="1200"/>
        </a:p>
      </dsp:txBody>
      <dsp:txXfrm rot="-5400000">
        <a:off x="2944511" y="2162110"/>
        <a:ext cx="227573" cy="221252"/>
      </dsp:txXfrm>
    </dsp:sp>
    <dsp:sp modelId="{ABD23A85-6B57-463F-AF88-6B647B19B46A}">
      <dsp:nvSpPr>
        <dsp:cNvPr id="0" name=""/>
        <dsp:cNvSpPr/>
      </dsp:nvSpPr>
      <dsp:spPr>
        <a:xfrm>
          <a:off x="2299717" y="2530865"/>
          <a:ext cx="1517159" cy="84286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300" kern="1200" dirty="0" smtClean="0"/>
            <a:t>יישום</a:t>
          </a:r>
          <a:endParaRPr lang="he-IL" sz="2300" kern="1200" dirty="0"/>
        </a:p>
      </dsp:txBody>
      <dsp:txXfrm>
        <a:off x="2324404" y="2555552"/>
        <a:ext cx="1467785" cy="793492"/>
      </dsp:txXfrm>
    </dsp:sp>
    <dsp:sp modelId="{3A975617-1807-47AA-803D-B469BA1260C6}">
      <dsp:nvSpPr>
        <dsp:cNvPr id="0" name=""/>
        <dsp:cNvSpPr/>
      </dsp:nvSpPr>
      <dsp:spPr>
        <a:xfrm rot="5400000">
          <a:off x="2900260" y="3394803"/>
          <a:ext cx="316074" cy="379289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1600" kern="1200"/>
        </a:p>
      </dsp:txBody>
      <dsp:txXfrm rot="-5400000">
        <a:off x="2944511" y="3426410"/>
        <a:ext cx="227573" cy="221252"/>
      </dsp:txXfrm>
    </dsp:sp>
    <dsp:sp modelId="{CFC7B65F-F4A9-4CB6-9596-50BE5F8290E6}">
      <dsp:nvSpPr>
        <dsp:cNvPr id="0" name=""/>
        <dsp:cNvSpPr/>
      </dsp:nvSpPr>
      <dsp:spPr>
        <a:xfrm>
          <a:off x="2299717" y="3795164"/>
          <a:ext cx="1517159" cy="84286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300" kern="1200" dirty="0" smtClean="0"/>
            <a:t>הערכה</a:t>
          </a:r>
          <a:endParaRPr lang="he-IL" sz="2300" kern="1200" dirty="0"/>
        </a:p>
      </dsp:txBody>
      <dsp:txXfrm>
        <a:off x="2324404" y="3819851"/>
        <a:ext cx="1467785" cy="7934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60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noProof="0" smtClean="0"/>
              <a:t>לחץ כדי לערוך סגנונות טקסט של תבנית בסיס</a:t>
            </a:r>
          </a:p>
          <a:p>
            <a:pPr lvl="1"/>
            <a:r>
              <a:rPr lang="he-IL" noProof="0" smtClean="0"/>
              <a:t>רמה שנייה</a:t>
            </a:r>
          </a:p>
          <a:p>
            <a:pPr lvl="2"/>
            <a:r>
              <a:rPr lang="he-IL" noProof="0" smtClean="0"/>
              <a:t>רמה שלישית</a:t>
            </a:r>
          </a:p>
          <a:p>
            <a:pPr lvl="3"/>
            <a:r>
              <a:rPr lang="he-IL" noProof="0" smtClean="0"/>
              <a:t>רמה רביעית</a:t>
            </a:r>
          </a:p>
          <a:p>
            <a:pPr lvl="4"/>
            <a:r>
              <a:rPr lang="he-IL" noProof="0" smtClean="0"/>
              <a:t>רמה חמישית</a:t>
            </a:r>
          </a:p>
        </p:txBody>
      </p:sp>
      <p:sp>
        <p:nvSpPr>
          <p:cNvPr id="860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144963" y="911860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911860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fld id="{16B1B621-4138-47C7-B548-D86E5D7CC2CC}" type="slidenum">
              <a:rPr lang="he-IL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1032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57608822"/>
      </p:ext>
    </p:extLst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79229523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76514189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66501098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</p:spTree>
    <p:extLst>
      <p:ext uri="{BB962C8B-B14F-4D97-AF65-F5344CB8AC3E}">
        <p14:creationId xmlns:p14="http://schemas.microsoft.com/office/powerpoint/2010/main" val="240350029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75991015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55097760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81259948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27974536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</p:spTree>
    <p:extLst>
      <p:ext uri="{BB962C8B-B14F-4D97-AF65-F5344CB8AC3E}">
        <p14:creationId xmlns:p14="http://schemas.microsoft.com/office/powerpoint/2010/main" val="4125422008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e-IL" noProof="0" smtClean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</p:spTree>
    <p:extLst>
      <p:ext uri="{BB962C8B-B14F-4D97-AF65-F5344CB8AC3E}">
        <p14:creationId xmlns:p14="http://schemas.microsoft.com/office/powerpoint/2010/main" val="2168029497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1" descr="SHE_PPP_Bkgd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521" t="69908"/>
          <a:stretch>
            <a:fillRect/>
          </a:stretch>
        </p:blipFill>
        <p:spPr bwMode="auto">
          <a:xfrm>
            <a:off x="6227763" y="5383213"/>
            <a:ext cx="2916237" cy="148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6" name="Rectangle 12"/>
          <p:cNvSpPr>
            <a:spLocks noChangeArrowheads="1"/>
          </p:cNvSpPr>
          <p:nvPr userDrawn="1"/>
        </p:nvSpPr>
        <p:spPr bwMode="auto">
          <a:xfrm>
            <a:off x="0" y="0"/>
            <a:ext cx="250825" cy="5949950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fade/>
  </p:transition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3" Type="http://schemas.openxmlformats.org/officeDocument/2006/relationships/slide" Target="slide7.xml"/><Relationship Id="rId7" Type="http://schemas.openxmlformats.org/officeDocument/2006/relationships/slide" Target="slide11.xml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0.xml"/><Relationship Id="rId5" Type="http://schemas.openxmlformats.org/officeDocument/2006/relationships/slide" Target="slide9.xml"/><Relationship Id="rId4" Type="http://schemas.openxmlformats.org/officeDocument/2006/relationships/slide" Target="slide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6"/>
          <p:cNvSpPr>
            <a:spLocks noChangeArrowheads="1"/>
          </p:cNvSpPr>
          <p:nvPr/>
        </p:nvSpPr>
        <p:spPr bwMode="auto">
          <a:xfrm>
            <a:off x="0" y="0"/>
            <a:ext cx="971550" cy="22050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/>
          </a:p>
        </p:txBody>
      </p:sp>
      <p:sp>
        <p:nvSpPr>
          <p:cNvPr id="2051" name="Rectangle 2"/>
          <p:cNvSpPr>
            <a:spLocks noChangeArrowheads="1"/>
          </p:cNvSpPr>
          <p:nvPr/>
        </p:nvSpPr>
        <p:spPr bwMode="auto">
          <a:xfrm>
            <a:off x="785813" y="404813"/>
            <a:ext cx="8177212" cy="4310062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/>
          </a:p>
        </p:txBody>
      </p:sp>
      <p:sp>
        <p:nvSpPr>
          <p:cNvPr id="2052" name="Text Box 5"/>
          <p:cNvSpPr txBox="1">
            <a:spLocks noChangeArrowheads="1"/>
          </p:cNvSpPr>
          <p:nvPr/>
        </p:nvSpPr>
        <p:spPr bwMode="auto">
          <a:xfrm>
            <a:off x="1143000" y="2071688"/>
            <a:ext cx="7488238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0" eaLnBrk="1" hangingPunct="1"/>
            <a:r>
              <a:rPr lang="he-IL" sz="3600" b="1" dirty="0">
                <a:solidFill>
                  <a:schemeClr val="bg1"/>
                </a:solidFill>
              </a:rPr>
              <a:t>מודל קבלת החלטות</a:t>
            </a:r>
          </a:p>
          <a:p>
            <a:pPr algn="ctr" rtl="0" eaLnBrk="1" hangingPunct="1"/>
            <a:r>
              <a:rPr lang="he-IL" sz="3600" b="1" dirty="0">
                <a:solidFill>
                  <a:schemeClr val="bg1"/>
                </a:solidFill>
              </a:rPr>
              <a:t> להשקעה חברתית אסטרטגית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Line 4"/>
          <p:cNvSpPr>
            <a:spLocks noChangeShapeType="1"/>
          </p:cNvSpPr>
          <p:nvPr/>
        </p:nvSpPr>
        <p:spPr bwMode="auto">
          <a:xfrm>
            <a:off x="1835150" y="1196975"/>
            <a:ext cx="5545138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11267" name="Rectangle 5"/>
          <p:cNvSpPr>
            <a:spLocks noChangeArrowheads="1"/>
          </p:cNvSpPr>
          <p:nvPr/>
        </p:nvSpPr>
        <p:spPr bwMode="auto">
          <a:xfrm>
            <a:off x="3640138" y="815975"/>
            <a:ext cx="20716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he-IL" sz="2000" b="1">
                <a:solidFill>
                  <a:srgbClr val="461169"/>
                </a:solidFill>
                <a:ea typeface="MS Mincho" panose="02020609040205080304" pitchFamily="49" charset="-128"/>
              </a:rPr>
              <a:t>אסטרטגיות פעולה</a:t>
            </a:r>
          </a:p>
        </p:txBody>
      </p:sp>
      <p:sp>
        <p:nvSpPr>
          <p:cNvPr id="6" name="מלבן 5"/>
          <p:cNvSpPr/>
          <p:nvPr/>
        </p:nvSpPr>
        <p:spPr>
          <a:xfrm>
            <a:off x="3500430" y="1643050"/>
            <a:ext cx="3143272" cy="428628"/>
          </a:xfrm>
          <a:prstGeom prst="rect">
            <a:avLst/>
          </a:prstGeom>
          <a:solidFill>
            <a:srgbClr val="99CC00"/>
          </a:solidFill>
          <a:ln>
            <a:noFill/>
          </a:ln>
          <a:effectLst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he-IL" sz="1400"/>
          </a:p>
        </p:txBody>
      </p:sp>
      <p:sp>
        <p:nvSpPr>
          <p:cNvPr id="7" name="מלבן 6"/>
          <p:cNvSpPr/>
          <p:nvPr/>
        </p:nvSpPr>
        <p:spPr>
          <a:xfrm>
            <a:off x="3500430" y="2214554"/>
            <a:ext cx="3143272" cy="428628"/>
          </a:xfrm>
          <a:prstGeom prst="rect">
            <a:avLst/>
          </a:prstGeom>
          <a:solidFill>
            <a:srgbClr val="99CC00"/>
          </a:solidFill>
          <a:ln>
            <a:noFill/>
          </a:ln>
          <a:effectLst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he-IL" sz="1400"/>
          </a:p>
        </p:txBody>
      </p:sp>
      <p:sp>
        <p:nvSpPr>
          <p:cNvPr id="8" name="מלבן 7"/>
          <p:cNvSpPr/>
          <p:nvPr/>
        </p:nvSpPr>
        <p:spPr>
          <a:xfrm>
            <a:off x="3500430" y="2786058"/>
            <a:ext cx="3143272" cy="428628"/>
          </a:xfrm>
          <a:prstGeom prst="rect">
            <a:avLst/>
          </a:prstGeom>
          <a:solidFill>
            <a:srgbClr val="99CC00"/>
          </a:solidFill>
          <a:ln>
            <a:noFill/>
          </a:ln>
          <a:effectLst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he-IL" sz="1400"/>
          </a:p>
        </p:txBody>
      </p:sp>
      <p:sp>
        <p:nvSpPr>
          <p:cNvPr id="9" name="מלבן 8"/>
          <p:cNvSpPr/>
          <p:nvPr/>
        </p:nvSpPr>
        <p:spPr>
          <a:xfrm>
            <a:off x="3500430" y="3357562"/>
            <a:ext cx="3143272" cy="428628"/>
          </a:xfrm>
          <a:prstGeom prst="rect">
            <a:avLst/>
          </a:prstGeom>
          <a:solidFill>
            <a:srgbClr val="99CC00"/>
          </a:solidFill>
          <a:ln>
            <a:noFill/>
          </a:ln>
          <a:effectLst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he-IL" sz="1400"/>
          </a:p>
        </p:txBody>
      </p:sp>
      <p:sp>
        <p:nvSpPr>
          <p:cNvPr id="10" name="מלבן 9"/>
          <p:cNvSpPr/>
          <p:nvPr/>
        </p:nvSpPr>
        <p:spPr>
          <a:xfrm>
            <a:off x="3500430" y="3929066"/>
            <a:ext cx="3143272" cy="428628"/>
          </a:xfrm>
          <a:prstGeom prst="rect">
            <a:avLst/>
          </a:prstGeom>
          <a:solidFill>
            <a:srgbClr val="99CC00"/>
          </a:solidFill>
          <a:ln>
            <a:noFill/>
          </a:ln>
          <a:effectLst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he-IL" sz="1400"/>
          </a:p>
        </p:txBody>
      </p:sp>
      <p:sp>
        <p:nvSpPr>
          <p:cNvPr id="11" name="מלבן 10"/>
          <p:cNvSpPr/>
          <p:nvPr/>
        </p:nvSpPr>
        <p:spPr>
          <a:xfrm>
            <a:off x="3500430" y="4500570"/>
            <a:ext cx="3143272" cy="428628"/>
          </a:xfrm>
          <a:prstGeom prst="rect">
            <a:avLst/>
          </a:prstGeom>
          <a:solidFill>
            <a:srgbClr val="99CC00"/>
          </a:solidFill>
          <a:ln>
            <a:noFill/>
          </a:ln>
          <a:effectLst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he-IL" sz="1400"/>
          </a:p>
        </p:txBody>
      </p:sp>
      <p:sp>
        <p:nvSpPr>
          <p:cNvPr id="12" name="מלבן 11"/>
          <p:cNvSpPr/>
          <p:nvPr/>
        </p:nvSpPr>
        <p:spPr>
          <a:xfrm>
            <a:off x="3500430" y="5072074"/>
            <a:ext cx="3143272" cy="428628"/>
          </a:xfrm>
          <a:prstGeom prst="rect">
            <a:avLst/>
          </a:prstGeom>
          <a:solidFill>
            <a:srgbClr val="99CC00"/>
          </a:solidFill>
          <a:ln>
            <a:noFill/>
          </a:ln>
          <a:effectLst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he-IL" sz="1400"/>
          </a:p>
        </p:txBody>
      </p:sp>
      <p:sp>
        <p:nvSpPr>
          <p:cNvPr id="11275" name="מלבן 13"/>
          <p:cNvSpPr>
            <a:spLocks noChangeArrowheads="1"/>
          </p:cNvSpPr>
          <p:nvPr/>
        </p:nvSpPr>
        <p:spPr bwMode="auto">
          <a:xfrm>
            <a:off x="4714875" y="1662113"/>
            <a:ext cx="66516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he-IL" sz="1600"/>
              <a:t>מחקר</a:t>
            </a:r>
          </a:p>
        </p:txBody>
      </p:sp>
      <p:sp>
        <p:nvSpPr>
          <p:cNvPr id="11276" name="מלבן 15"/>
          <p:cNvSpPr>
            <a:spLocks noChangeArrowheads="1"/>
          </p:cNvSpPr>
          <p:nvPr/>
        </p:nvSpPr>
        <p:spPr bwMode="auto">
          <a:xfrm>
            <a:off x="4195763" y="2805113"/>
            <a:ext cx="166211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he-IL" sz="1600"/>
              <a:t>הרחבת מודל קיים</a:t>
            </a:r>
          </a:p>
        </p:txBody>
      </p:sp>
      <p:sp>
        <p:nvSpPr>
          <p:cNvPr id="11277" name="מלבן 16"/>
          <p:cNvSpPr>
            <a:spLocks noChangeArrowheads="1"/>
          </p:cNvSpPr>
          <p:nvPr/>
        </p:nvSpPr>
        <p:spPr bwMode="auto">
          <a:xfrm>
            <a:off x="4429125" y="3416300"/>
            <a:ext cx="12382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he-IL" sz="1600"/>
              <a:t>סנגור ושדולה</a:t>
            </a:r>
          </a:p>
          <a:p>
            <a:pPr eaLnBrk="1" hangingPunct="1"/>
            <a:endParaRPr lang="he-IL" sz="1600"/>
          </a:p>
        </p:txBody>
      </p:sp>
      <p:sp>
        <p:nvSpPr>
          <p:cNvPr id="11278" name="מלבן 17"/>
          <p:cNvSpPr>
            <a:spLocks noChangeArrowheads="1"/>
          </p:cNvSpPr>
          <p:nvPr/>
        </p:nvSpPr>
        <p:spPr bwMode="auto">
          <a:xfrm>
            <a:off x="3714750" y="4000500"/>
            <a:ext cx="26003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he-IL" sz="1600"/>
              <a:t>פיתוח תשתיות/יכולות ארגוניות</a:t>
            </a:r>
          </a:p>
        </p:txBody>
      </p:sp>
      <p:sp>
        <p:nvSpPr>
          <p:cNvPr id="11279" name="מלבן 18"/>
          <p:cNvSpPr>
            <a:spLocks noChangeArrowheads="1"/>
          </p:cNvSpPr>
          <p:nvPr/>
        </p:nvSpPr>
        <p:spPr bwMode="auto">
          <a:xfrm>
            <a:off x="4214813" y="4500563"/>
            <a:ext cx="1879600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50000"/>
              </a:lnSpc>
            </a:pPr>
            <a:r>
              <a:rPr lang="he-IL" sz="1600"/>
              <a:t>פיתוח יכולות מנהיגות</a:t>
            </a:r>
          </a:p>
        </p:txBody>
      </p:sp>
      <p:sp>
        <p:nvSpPr>
          <p:cNvPr id="11280" name="מלבן 19"/>
          <p:cNvSpPr>
            <a:spLocks noChangeArrowheads="1"/>
          </p:cNvSpPr>
          <p:nvPr/>
        </p:nvSpPr>
        <p:spPr bwMode="auto">
          <a:xfrm>
            <a:off x="4214813" y="5000625"/>
            <a:ext cx="1803400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50000"/>
              </a:lnSpc>
            </a:pPr>
            <a:r>
              <a:rPr lang="he-IL" sz="1600"/>
              <a:t>בינוי ותשתיות פיזיות</a:t>
            </a:r>
            <a:endParaRPr lang="en-US" sz="1600"/>
          </a:p>
        </p:txBody>
      </p:sp>
      <p:sp>
        <p:nvSpPr>
          <p:cNvPr id="21" name="לחצן פעולה: התאמה אישית 20">
            <a:hlinkClick r:id="rId2" action="ppaction://hlinksldjump" highlightClick="1"/>
          </p:cNvPr>
          <p:cNvSpPr/>
          <p:nvPr/>
        </p:nvSpPr>
        <p:spPr>
          <a:xfrm>
            <a:off x="642938" y="6143625"/>
            <a:ext cx="1714500" cy="428625"/>
          </a:xfrm>
          <a:prstGeom prst="actionButtonBlank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he-IL" dirty="0">
                <a:solidFill>
                  <a:schemeClr val="bg1"/>
                </a:solidFill>
              </a:rPr>
              <a:t>חזרה למודל</a:t>
            </a:r>
          </a:p>
        </p:txBody>
      </p:sp>
      <p:sp>
        <p:nvSpPr>
          <p:cNvPr id="11282" name="מלבן 14"/>
          <p:cNvSpPr>
            <a:spLocks noChangeArrowheads="1"/>
          </p:cNvSpPr>
          <p:nvPr/>
        </p:nvSpPr>
        <p:spPr bwMode="auto">
          <a:xfrm>
            <a:off x="4000500" y="2233613"/>
            <a:ext cx="199072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he-IL" sz="1600"/>
              <a:t>פיתוח וישום מודל חדש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Line 4"/>
          <p:cNvSpPr>
            <a:spLocks noChangeShapeType="1"/>
          </p:cNvSpPr>
          <p:nvPr/>
        </p:nvSpPr>
        <p:spPr bwMode="auto">
          <a:xfrm>
            <a:off x="1835150" y="1196975"/>
            <a:ext cx="5545138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12291" name="Rectangle 5"/>
          <p:cNvSpPr>
            <a:spLocks noChangeArrowheads="1"/>
          </p:cNvSpPr>
          <p:nvPr/>
        </p:nvSpPr>
        <p:spPr bwMode="auto">
          <a:xfrm>
            <a:off x="4352925" y="815975"/>
            <a:ext cx="5048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he-IL" sz="2000" b="1">
                <a:solidFill>
                  <a:srgbClr val="461169"/>
                </a:solidFill>
                <a:ea typeface="MS Mincho" panose="02020609040205080304" pitchFamily="49" charset="-128"/>
              </a:rPr>
              <a:t>כלי</a:t>
            </a:r>
          </a:p>
        </p:txBody>
      </p:sp>
      <p:sp>
        <p:nvSpPr>
          <p:cNvPr id="6" name="מלבן 5"/>
          <p:cNvSpPr/>
          <p:nvPr/>
        </p:nvSpPr>
        <p:spPr>
          <a:xfrm>
            <a:off x="2643174" y="1643050"/>
            <a:ext cx="4071966" cy="428628"/>
          </a:xfrm>
          <a:prstGeom prst="rect">
            <a:avLst/>
          </a:prstGeom>
          <a:solidFill>
            <a:srgbClr val="99CC00"/>
          </a:solidFill>
          <a:ln>
            <a:noFill/>
          </a:ln>
          <a:effectLst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he-IL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תרומה ישירה - "פילנתרופיה של פנקס צ'קים"</a:t>
            </a:r>
          </a:p>
          <a:p>
            <a:pPr algn="ctr">
              <a:defRPr/>
            </a:pPr>
            <a:endParaRPr lang="he-IL" sz="1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7" name="מלבן 6"/>
          <p:cNvSpPr/>
          <p:nvPr/>
        </p:nvSpPr>
        <p:spPr>
          <a:xfrm>
            <a:off x="2643174" y="2214554"/>
            <a:ext cx="4071966" cy="428628"/>
          </a:xfrm>
          <a:prstGeom prst="rect">
            <a:avLst/>
          </a:prstGeom>
          <a:solidFill>
            <a:srgbClr val="99CC00"/>
          </a:solidFill>
          <a:ln>
            <a:noFill/>
          </a:ln>
          <a:effectLst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he-IL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העברת כספים לקרן</a:t>
            </a:r>
          </a:p>
          <a:p>
            <a:pPr algn="ctr">
              <a:defRPr/>
            </a:pPr>
            <a:endParaRPr lang="he-IL" sz="1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8" name="מלבן 7"/>
          <p:cNvSpPr/>
          <p:nvPr/>
        </p:nvSpPr>
        <p:spPr>
          <a:xfrm>
            <a:off x="2643174" y="2786058"/>
            <a:ext cx="4071966" cy="428628"/>
          </a:xfrm>
          <a:prstGeom prst="rect">
            <a:avLst/>
          </a:prstGeom>
          <a:solidFill>
            <a:srgbClr val="99CC00"/>
          </a:solidFill>
          <a:ln>
            <a:noFill/>
          </a:ln>
          <a:effectLst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he-IL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הצטרפות למעגל פילנתרופים</a:t>
            </a:r>
            <a:endParaRPr lang="en-US" sz="1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>
              <a:defRPr/>
            </a:pPr>
            <a:endParaRPr lang="he-IL" sz="1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9" name="מלבן 8"/>
          <p:cNvSpPr/>
          <p:nvPr/>
        </p:nvSpPr>
        <p:spPr>
          <a:xfrm>
            <a:off x="2643174" y="3357562"/>
            <a:ext cx="4071966" cy="428628"/>
          </a:xfrm>
          <a:prstGeom prst="rect">
            <a:avLst/>
          </a:prstGeom>
          <a:solidFill>
            <a:srgbClr val="99CC00"/>
          </a:solidFill>
          <a:ln>
            <a:noFill/>
          </a:ln>
          <a:effectLst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he-IL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הקמת קרן</a:t>
            </a:r>
            <a:endParaRPr lang="en-US" sz="1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>
              <a:defRPr/>
            </a:pPr>
            <a:endParaRPr lang="he-IL" sz="1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" name="מלבן 9"/>
          <p:cNvSpPr/>
          <p:nvPr/>
        </p:nvSpPr>
        <p:spPr>
          <a:xfrm>
            <a:off x="2649524" y="4092578"/>
            <a:ext cx="4071966" cy="428628"/>
          </a:xfrm>
          <a:prstGeom prst="rect">
            <a:avLst/>
          </a:prstGeom>
          <a:solidFill>
            <a:srgbClr val="99CC00"/>
          </a:solidFill>
          <a:ln>
            <a:noFill/>
          </a:ln>
          <a:effectLst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he-IL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תמיכה </a:t>
            </a:r>
            <a:r>
              <a:rPr lang="he-IL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כספית </a:t>
            </a:r>
            <a:r>
              <a:rPr lang="he-IL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בעמותה</a:t>
            </a:r>
            <a:endParaRPr lang="he-IL" sz="1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>
              <a:defRPr/>
            </a:pPr>
            <a:endParaRPr lang="he-IL" sz="1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1" name="מלבן 10"/>
          <p:cNvSpPr/>
          <p:nvPr/>
        </p:nvSpPr>
        <p:spPr>
          <a:xfrm>
            <a:off x="2649524" y="4673608"/>
            <a:ext cx="4071966" cy="428628"/>
          </a:xfrm>
          <a:prstGeom prst="rect">
            <a:avLst/>
          </a:prstGeom>
          <a:solidFill>
            <a:srgbClr val="99CC00"/>
          </a:solidFill>
          <a:ln>
            <a:noFill/>
          </a:ln>
          <a:effectLst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lnSpc>
                <a:spcPct val="150000"/>
              </a:lnSpc>
              <a:defRPr/>
            </a:pPr>
            <a:r>
              <a:rPr lang="he-IL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שותפות פעילה בעמותה קיימת </a:t>
            </a:r>
            <a:endParaRPr lang="he-IL" sz="1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2" name="מלבן 11"/>
          <p:cNvSpPr/>
          <p:nvPr/>
        </p:nvSpPr>
        <p:spPr>
          <a:xfrm>
            <a:off x="2649524" y="5248286"/>
            <a:ext cx="4071966" cy="428629"/>
          </a:xfrm>
          <a:prstGeom prst="rect">
            <a:avLst/>
          </a:prstGeom>
          <a:solidFill>
            <a:srgbClr val="99CC00"/>
          </a:solidFill>
          <a:ln>
            <a:noFill/>
          </a:ln>
          <a:effectLst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spcBef>
                <a:spcPct val="50000"/>
              </a:spcBef>
              <a:defRPr/>
            </a:pPr>
            <a:r>
              <a:rPr lang="he-IL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הקמת עמותה</a:t>
            </a:r>
            <a:endParaRPr lang="en-US" sz="1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2299" name="מלבן 15"/>
          <p:cNvSpPr>
            <a:spLocks noChangeArrowheads="1"/>
          </p:cNvSpPr>
          <p:nvPr/>
        </p:nvSpPr>
        <p:spPr bwMode="auto">
          <a:xfrm>
            <a:off x="5622925" y="3416300"/>
            <a:ext cx="18415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 sz="1600"/>
          </a:p>
          <a:p>
            <a:pPr eaLnBrk="1" hangingPunct="1"/>
            <a:endParaRPr lang="he-IL" sz="1600"/>
          </a:p>
        </p:txBody>
      </p:sp>
      <p:sp>
        <p:nvSpPr>
          <p:cNvPr id="20" name="לחצן פעולה: התאמה אישית 19">
            <a:hlinkClick r:id="rId2" action="ppaction://hlinksldjump" highlightClick="1"/>
          </p:cNvPr>
          <p:cNvSpPr/>
          <p:nvPr/>
        </p:nvSpPr>
        <p:spPr>
          <a:xfrm>
            <a:off x="642938" y="6143625"/>
            <a:ext cx="1714500" cy="428625"/>
          </a:xfrm>
          <a:prstGeom prst="actionButtonBlank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he-IL" dirty="0">
                <a:solidFill>
                  <a:schemeClr val="bg1"/>
                </a:solidFill>
              </a:rPr>
              <a:t>חזרה למודל</a:t>
            </a:r>
          </a:p>
        </p:txBody>
      </p:sp>
      <p:sp>
        <p:nvSpPr>
          <p:cNvPr id="12301" name="Text Box 22"/>
          <p:cNvSpPr txBox="1">
            <a:spLocks noChangeArrowheads="1"/>
          </p:cNvSpPr>
          <p:nvPr/>
        </p:nvSpPr>
        <p:spPr bwMode="auto">
          <a:xfrm>
            <a:off x="4067175" y="3789363"/>
            <a:ext cx="1152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he-IL" sz="2400" b="1"/>
              <a:t>**</a:t>
            </a:r>
            <a:endParaRPr lang="en-US" sz="2400" b="1"/>
          </a:p>
        </p:txBody>
      </p:sp>
      <p:sp>
        <p:nvSpPr>
          <p:cNvPr id="12302" name="Text Box 23"/>
          <p:cNvSpPr txBox="1">
            <a:spLocks noChangeArrowheads="1"/>
          </p:cNvSpPr>
          <p:nvPr/>
        </p:nvSpPr>
        <p:spPr bwMode="auto">
          <a:xfrm>
            <a:off x="3759200" y="5248275"/>
            <a:ext cx="18923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476375" y="908050"/>
            <a:ext cx="6696075" cy="292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0" eaLnBrk="1" hangingPunct="1">
              <a:spcBef>
                <a:spcPct val="50000"/>
              </a:spcBef>
            </a:pPr>
            <a:endParaRPr lang="en-US" sz="2400">
              <a:solidFill>
                <a:srgbClr val="3F0F5D"/>
              </a:solidFill>
            </a:endParaRPr>
          </a:p>
          <a:p>
            <a:pPr algn="ctr" rtl="0" eaLnBrk="1" hangingPunct="1">
              <a:spcBef>
                <a:spcPct val="50000"/>
              </a:spcBef>
            </a:pPr>
            <a:r>
              <a:rPr lang="he-IL" sz="4400">
                <a:solidFill>
                  <a:schemeClr val="folHlink"/>
                </a:solidFill>
                <a:latin typeface="Lucida Handwriting" panose="03010101010101010101" pitchFamily="66" charset="0"/>
                <a:cs typeface="Guttman Yad-Brush" panose="00000400000000000000" pitchFamily="2" charset="-79"/>
              </a:rPr>
              <a:t>תודה על ההקשבה</a:t>
            </a:r>
            <a:endParaRPr lang="en-US" sz="4400">
              <a:solidFill>
                <a:schemeClr val="folHlink"/>
              </a:solidFill>
              <a:latin typeface="Lucida Handwriting" panose="03010101010101010101" pitchFamily="66" charset="0"/>
              <a:cs typeface="Guttman Yad-Brush" panose="00000400000000000000" pitchFamily="2" charset="-79"/>
            </a:endParaRPr>
          </a:p>
          <a:p>
            <a:pPr algn="ctr" rtl="0" eaLnBrk="1" hangingPunct="1">
              <a:spcBef>
                <a:spcPct val="50000"/>
              </a:spcBef>
            </a:pPr>
            <a:endParaRPr lang="he-IL" sz="3200">
              <a:solidFill>
                <a:srgbClr val="3F0F5D"/>
              </a:solidFill>
            </a:endParaRPr>
          </a:p>
          <a:p>
            <a:pPr algn="ctr" rtl="0" eaLnBrk="1" hangingPunct="1">
              <a:spcBef>
                <a:spcPct val="50000"/>
              </a:spcBef>
            </a:pPr>
            <a:endParaRPr lang="en-US" sz="3200">
              <a:solidFill>
                <a:srgbClr val="3F0F5D"/>
              </a:solidFill>
            </a:endParaRPr>
          </a:p>
        </p:txBody>
      </p:sp>
      <p:sp>
        <p:nvSpPr>
          <p:cNvPr id="13315" name="Line 3"/>
          <p:cNvSpPr>
            <a:spLocks noChangeShapeType="1"/>
          </p:cNvSpPr>
          <p:nvPr/>
        </p:nvSpPr>
        <p:spPr bwMode="auto">
          <a:xfrm>
            <a:off x="1692275" y="692150"/>
            <a:ext cx="6192838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13316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084888" y="5373688"/>
            <a:ext cx="3059112" cy="1484312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e-IL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4000" smtClean="0"/>
              <a:t/>
            </a:r>
            <a:br>
              <a:rPr lang="en-US" sz="4000" smtClean="0"/>
            </a:br>
            <a:r>
              <a:rPr lang="en-US" sz="4000" smtClean="0"/>
              <a:t/>
            </a:r>
            <a:br>
              <a:rPr lang="en-US" sz="4000" smtClean="0"/>
            </a:br>
            <a:endParaRPr lang="en-US" sz="4000" smtClean="0"/>
          </a:p>
        </p:txBody>
      </p:sp>
      <p:graphicFrame>
        <p:nvGraphicFramePr>
          <p:cNvPr id="23" name="Diagram 22"/>
          <p:cNvGraphicFramePr/>
          <p:nvPr/>
        </p:nvGraphicFramePr>
        <p:xfrm>
          <a:off x="1690737" y="1145233"/>
          <a:ext cx="6116595" cy="46402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468313" y="404813"/>
            <a:ext cx="8351837" cy="1220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he-IL" sz="2000" b="1">
                <a:solidFill>
                  <a:srgbClr val="461169"/>
                </a:solidFill>
                <a:ea typeface="MS Mincho" panose="02020609040205080304" pitchFamily="49" charset="-128"/>
              </a:rPr>
              <a:t>פיתחנו את מודל קבלת ההחלטות שלהלן על בסיס מודל </a:t>
            </a:r>
            <a:r>
              <a:rPr lang="en-US" sz="2000" b="1">
                <a:solidFill>
                  <a:srgbClr val="461169"/>
                </a:solidFill>
                <a:ea typeface="MS Mincho" panose="02020609040205080304" pitchFamily="49" charset="-128"/>
              </a:rPr>
              <a:t>ADDIE*</a:t>
            </a:r>
          </a:p>
          <a:p>
            <a:pPr algn="ctr"/>
            <a:r>
              <a:rPr lang="en-US"/>
              <a:t>*</a:t>
            </a:r>
            <a:r>
              <a:rPr lang="en-US" sz="1200"/>
              <a:t>ADDIE Model: Analysis, Design, Development, Implementation, Evaluation</a:t>
            </a:r>
            <a:endParaRPr lang="he-IL" sz="1200"/>
          </a:p>
          <a:p>
            <a:endParaRPr lang="en-US"/>
          </a:p>
          <a:p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5" name="מחבר ישר 124"/>
          <p:cNvCxnSpPr/>
          <p:nvPr/>
        </p:nvCxnSpPr>
        <p:spPr>
          <a:xfrm rot="5400000" flipH="1" flipV="1">
            <a:off x="4559300" y="4822825"/>
            <a:ext cx="215900" cy="0"/>
          </a:xfrm>
          <a:prstGeom prst="line">
            <a:avLst/>
          </a:prstGeom>
          <a:ln w="3175">
            <a:solidFill>
              <a:srgbClr val="4611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מחבר ישר 125"/>
          <p:cNvCxnSpPr/>
          <p:nvPr/>
        </p:nvCxnSpPr>
        <p:spPr>
          <a:xfrm rot="5400000" flipH="1" flipV="1">
            <a:off x="2986882" y="4822031"/>
            <a:ext cx="215900" cy="1587"/>
          </a:xfrm>
          <a:prstGeom prst="line">
            <a:avLst/>
          </a:prstGeom>
          <a:ln w="3175">
            <a:solidFill>
              <a:srgbClr val="4611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מחבר ישר 126"/>
          <p:cNvCxnSpPr/>
          <p:nvPr/>
        </p:nvCxnSpPr>
        <p:spPr>
          <a:xfrm rot="5400000" flipH="1" flipV="1">
            <a:off x="6202363" y="4822825"/>
            <a:ext cx="215900" cy="0"/>
          </a:xfrm>
          <a:prstGeom prst="line">
            <a:avLst/>
          </a:prstGeom>
          <a:ln w="3175">
            <a:solidFill>
              <a:srgbClr val="4611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מחבר חץ ישר 128"/>
          <p:cNvCxnSpPr/>
          <p:nvPr/>
        </p:nvCxnSpPr>
        <p:spPr>
          <a:xfrm>
            <a:off x="5238750" y="3786188"/>
            <a:ext cx="642938" cy="285750"/>
          </a:xfrm>
          <a:prstGeom prst="straightConnector1">
            <a:avLst/>
          </a:prstGeom>
          <a:ln w="31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מחבר חץ ישר 127"/>
          <p:cNvCxnSpPr/>
          <p:nvPr/>
        </p:nvCxnSpPr>
        <p:spPr>
          <a:xfrm rot="10800000" flipV="1">
            <a:off x="3452813" y="3714750"/>
            <a:ext cx="714375" cy="357188"/>
          </a:xfrm>
          <a:prstGeom prst="straightConnector1">
            <a:avLst/>
          </a:prstGeom>
          <a:ln w="31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מחבר חץ ישר 129"/>
          <p:cNvCxnSpPr/>
          <p:nvPr/>
        </p:nvCxnSpPr>
        <p:spPr>
          <a:xfrm rot="5400000">
            <a:off x="4489450" y="3892550"/>
            <a:ext cx="357188" cy="1588"/>
          </a:xfrm>
          <a:prstGeom prst="straightConnector1">
            <a:avLst/>
          </a:prstGeom>
          <a:ln w="31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04" name="מלבן מעוגל 11"/>
          <p:cNvSpPr>
            <a:spLocks noChangeArrowheads="1"/>
          </p:cNvSpPr>
          <p:nvPr/>
        </p:nvSpPr>
        <p:spPr bwMode="auto">
          <a:xfrm>
            <a:off x="3995738" y="3214688"/>
            <a:ext cx="1331912" cy="606425"/>
          </a:xfrm>
          <a:prstGeom prst="roundRect">
            <a:avLst>
              <a:gd name="adj" fmla="val 16667"/>
            </a:avLst>
          </a:prstGeom>
          <a:solidFill>
            <a:srgbClr val="C0504D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he-IL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4105" name="מלבן מעוגל 12"/>
          <p:cNvSpPr>
            <a:spLocks noChangeArrowheads="1"/>
          </p:cNvSpPr>
          <p:nvPr/>
        </p:nvSpPr>
        <p:spPr bwMode="auto">
          <a:xfrm>
            <a:off x="3995738" y="4143375"/>
            <a:ext cx="1331912" cy="606425"/>
          </a:xfrm>
          <a:prstGeom prst="roundRect">
            <a:avLst>
              <a:gd name="adj" fmla="val 16667"/>
            </a:avLst>
          </a:prstGeom>
          <a:solidFill>
            <a:srgbClr val="4F81BD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he-IL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4106" name="מלבן מעוגל 13"/>
          <p:cNvSpPr>
            <a:spLocks noChangeArrowheads="1"/>
          </p:cNvSpPr>
          <p:nvPr/>
        </p:nvSpPr>
        <p:spPr bwMode="auto">
          <a:xfrm>
            <a:off x="5524500" y="4143375"/>
            <a:ext cx="1333500" cy="606425"/>
          </a:xfrm>
          <a:prstGeom prst="roundRect">
            <a:avLst>
              <a:gd name="adj" fmla="val 16667"/>
            </a:avLst>
          </a:prstGeom>
          <a:solidFill>
            <a:srgbClr val="4F81BD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he-IL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4107" name="מלבן מעוגל 14"/>
          <p:cNvSpPr>
            <a:spLocks noChangeArrowheads="1"/>
          </p:cNvSpPr>
          <p:nvPr/>
        </p:nvSpPr>
        <p:spPr bwMode="auto">
          <a:xfrm>
            <a:off x="2476500" y="4143375"/>
            <a:ext cx="1333500" cy="606425"/>
          </a:xfrm>
          <a:prstGeom prst="roundRect">
            <a:avLst>
              <a:gd name="adj" fmla="val 16667"/>
            </a:avLst>
          </a:prstGeom>
          <a:solidFill>
            <a:srgbClr val="4F81BD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he-IL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4108" name="Line 4"/>
          <p:cNvSpPr>
            <a:spLocks noChangeShapeType="1"/>
          </p:cNvSpPr>
          <p:nvPr/>
        </p:nvSpPr>
        <p:spPr bwMode="auto">
          <a:xfrm>
            <a:off x="1835150" y="1196975"/>
            <a:ext cx="5545138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4109" name="Rectangle 5"/>
          <p:cNvSpPr>
            <a:spLocks noChangeArrowheads="1"/>
          </p:cNvSpPr>
          <p:nvPr/>
        </p:nvSpPr>
        <p:spPr bwMode="auto">
          <a:xfrm>
            <a:off x="1998663" y="787400"/>
            <a:ext cx="5314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he-IL" sz="2000" b="1">
                <a:solidFill>
                  <a:srgbClr val="461169"/>
                </a:solidFill>
                <a:ea typeface="MS Mincho" panose="02020609040205080304" pitchFamily="49" charset="-128"/>
              </a:rPr>
              <a:t>מודל קבלת החלטות להשקעה חברתית אסטרטגית</a:t>
            </a:r>
            <a:endParaRPr lang="he-IL" sz="2800">
              <a:solidFill>
                <a:srgbClr val="461169"/>
              </a:solidFill>
            </a:endParaRPr>
          </a:p>
        </p:txBody>
      </p:sp>
      <p:sp>
        <p:nvSpPr>
          <p:cNvPr id="4110" name="TextBox 47"/>
          <p:cNvSpPr txBox="1">
            <a:spLocks noChangeArrowheads="1"/>
          </p:cNvSpPr>
          <p:nvPr/>
        </p:nvSpPr>
        <p:spPr bwMode="auto">
          <a:xfrm>
            <a:off x="830263" y="2724150"/>
            <a:ext cx="95567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he-IL" sz="1200" b="1">
                <a:solidFill>
                  <a:schemeClr val="bg1"/>
                </a:solidFill>
              </a:rPr>
              <a:t>תכנון ופיתוח</a:t>
            </a:r>
          </a:p>
        </p:txBody>
      </p:sp>
      <p:sp>
        <p:nvSpPr>
          <p:cNvPr id="4112" name="TextBox 48"/>
          <p:cNvSpPr txBox="1">
            <a:spLocks noChangeArrowheads="1"/>
          </p:cNvSpPr>
          <p:nvPr/>
        </p:nvSpPr>
        <p:spPr bwMode="auto">
          <a:xfrm>
            <a:off x="928688" y="5214938"/>
            <a:ext cx="608012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he-IL" sz="1200" b="1">
                <a:solidFill>
                  <a:schemeClr val="bg1"/>
                </a:solidFill>
              </a:rPr>
              <a:t>הערכה</a:t>
            </a:r>
          </a:p>
        </p:txBody>
      </p:sp>
      <p:cxnSp>
        <p:nvCxnSpPr>
          <p:cNvPr id="131" name="מחבר חץ ישר 130"/>
          <p:cNvCxnSpPr/>
          <p:nvPr/>
        </p:nvCxnSpPr>
        <p:spPr>
          <a:xfrm rot="5400000">
            <a:off x="4489450" y="5106988"/>
            <a:ext cx="357187" cy="1588"/>
          </a:xfrm>
          <a:prstGeom prst="straightConnector1">
            <a:avLst/>
          </a:prstGeom>
          <a:ln w="31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מחבר חץ ישר 131"/>
          <p:cNvCxnSpPr/>
          <p:nvPr/>
        </p:nvCxnSpPr>
        <p:spPr>
          <a:xfrm rot="10800000" flipV="1">
            <a:off x="3524250" y="1928813"/>
            <a:ext cx="714375" cy="357187"/>
          </a:xfrm>
          <a:prstGeom prst="straightConnector1">
            <a:avLst/>
          </a:prstGeom>
          <a:ln w="31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מחבר חץ ישר 132"/>
          <p:cNvCxnSpPr/>
          <p:nvPr/>
        </p:nvCxnSpPr>
        <p:spPr>
          <a:xfrm>
            <a:off x="5381625" y="1928813"/>
            <a:ext cx="642938" cy="285750"/>
          </a:xfrm>
          <a:prstGeom prst="straightConnector1">
            <a:avLst/>
          </a:prstGeom>
          <a:ln w="31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16" name="מלבן מעוגל 8"/>
          <p:cNvSpPr>
            <a:spLocks noChangeArrowheads="1"/>
          </p:cNvSpPr>
          <p:nvPr/>
        </p:nvSpPr>
        <p:spPr bwMode="auto">
          <a:xfrm>
            <a:off x="4097338" y="1484313"/>
            <a:ext cx="1331912" cy="606425"/>
          </a:xfrm>
          <a:prstGeom prst="roundRect">
            <a:avLst>
              <a:gd name="adj" fmla="val 16667"/>
            </a:avLst>
          </a:pr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he-IL" sz="1200" b="1"/>
              <a:t>מוטיבציה ועיתוי</a:t>
            </a:r>
            <a:endParaRPr lang="he-IL" sz="120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4117" name="מלבן מעוגל 9"/>
          <p:cNvSpPr>
            <a:spLocks noChangeArrowheads="1"/>
          </p:cNvSpPr>
          <p:nvPr/>
        </p:nvSpPr>
        <p:spPr bwMode="auto">
          <a:xfrm>
            <a:off x="5238750" y="2286000"/>
            <a:ext cx="2119313" cy="787400"/>
          </a:xfrm>
          <a:prstGeom prst="roundRect">
            <a:avLst>
              <a:gd name="adj" fmla="val 16667"/>
            </a:avLst>
          </a:prstGeom>
          <a:solidFill>
            <a:srgbClr val="99CC0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he-IL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4118" name="מלבן מעוגל 10"/>
          <p:cNvSpPr>
            <a:spLocks noChangeArrowheads="1"/>
          </p:cNvSpPr>
          <p:nvPr/>
        </p:nvSpPr>
        <p:spPr bwMode="auto">
          <a:xfrm>
            <a:off x="2095500" y="2286000"/>
            <a:ext cx="2071688" cy="787400"/>
          </a:xfrm>
          <a:prstGeom prst="roundRect">
            <a:avLst>
              <a:gd name="adj" fmla="val 16667"/>
            </a:avLst>
          </a:prstGeom>
          <a:solidFill>
            <a:srgbClr val="99CC0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he-IL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4119" name="מלבן מעוגל 15"/>
          <p:cNvSpPr>
            <a:spLocks noChangeArrowheads="1"/>
          </p:cNvSpPr>
          <p:nvPr/>
        </p:nvSpPr>
        <p:spPr bwMode="auto">
          <a:xfrm>
            <a:off x="3238500" y="5332413"/>
            <a:ext cx="2786063" cy="525462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he-IL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4120" name="TextBox 36"/>
          <p:cNvSpPr txBox="1">
            <a:spLocks noChangeArrowheads="1"/>
          </p:cNvSpPr>
          <p:nvPr/>
        </p:nvSpPr>
        <p:spPr bwMode="auto">
          <a:xfrm>
            <a:off x="2238375" y="2420938"/>
            <a:ext cx="16430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he-IL" sz="1200" b="1"/>
              <a:t>משאבים</a:t>
            </a:r>
          </a:p>
          <a:p>
            <a:pPr algn="ctr" eaLnBrk="1" hangingPunct="1"/>
            <a:r>
              <a:rPr lang="he-IL" sz="1200" b="1"/>
              <a:t> ורמת מעורבות</a:t>
            </a:r>
            <a:endParaRPr lang="en-US" sz="1200"/>
          </a:p>
        </p:txBody>
      </p:sp>
      <p:sp>
        <p:nvSpPr>
          <p:cNvPr id="4121" name="מלבן 38"/>
          <p:cNvSpPr>
            <a:spLocks noChangeArrowheads="1"/>
          </p:cNvSpPr>
          <p:nvPr/>
        </p:nvSpPr>
        <p:spPr bwMode="auto">
          <a:xfrm>
            <a:off x="4037013" y="3367088"/>
            <a:ext cx="1243012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he-IL" sz="1200" b="1">
                <a:solidFill>
                  <a:schemeClr val="bg1"/>
                </a:solidFill>
              </a:rPr>
              <a:t>ניסוח חזון חברתי</a:t>
            </a:r>
            <a:endParaRPr lang="he-IL" sz="120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4122" name="מלבן 39"/>
          <p:cNvSpPr>
            <a:spLocks noChangeArrowheads="1"/>
          </p:cNvSpPr>
          <p:nvPr/>
        </p:nvSpPr>
        <p:spPr bwMode="auto">
          <a:xfrm>
            <a:off x="5667375" y="4214813"/>
            <a:ext cx="11128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he-IL" sz="1200" b="1"/>
              <a:t>עקרונות מנחים</a:t>
            </a:r>
            <a:endParaRPr lang="he-IL" sz="120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4123" name="מלבן 40"/>
          <p:cNvSpPr>
            <a:spLocks noChangeArrowheads="1"/>
          </p:cNvSpPr>
          <p:nvPr/>
        </p:nvSpPr>
        <p:spPr bwMode="auto">
          <a:xfrm>
            <a:off x="4265613" y="4214813"/>
            <a:ext cx="84137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he-IL" sz="1200" b="1"/>
              <a:t>אסטרטגיה</a:t>
            </a:r>
          </a:p>
        </p:txBody>
      </p:sp>
      <p:sp>
        <p:nvSpPr>
          <p:cNvPr id="4124" name="מלבן 41"/>
          <p:cNvSpPr>
            <a:spLocks noChangeArrowheads="1"/>
          </p:cNvSpPr>
          <p:nvPr/>
        </p:nvSpPr>
        <p:spPr bwMode="auto">
          <a:xfrm>
            <a:off x="2952750" y="4214813"/>
            <a:ext cx="376238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he-IL" sz="1200" b="1"/>
              <a:t>כלי</a:t>
            </a:r>
            <a:endParaRPr lang="he-IL" sz="1200">
              <a:latin typeface="Calibri" panose="020F0502020204030204" pitchFamily="34" charset="0"/>
            </a:endParaRPr>
          </a:p>
        </p:txBody>
      </p:sp>
      <p:sp>
        <p:nvSpPr>
          <p:cNvPr id="4125" name="מלבן 42"/>
          <p:cNvSpPr>
            <a:spLocks noChangeArrowheads="1"/>
          </p:cNvSpPr>
          <p:nvPr/>
        </p:nvSpPr>
        <p:spPr bwMode="auto">
          <a:xfrm>
            <a:off x="3513138" y="5357813"/>
            <a:ext cx="23304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he-IL" sz="1200" b="1"/>
              <a:t>תוכנית עבודה:</a:t>
            </a:r>
          </a:p>
          <a:p>
            <a:pPr algn="ctr" eaLnBrk="1" hangingPunct="1"/>
            <a:r>
              <a:rPr lang="he-IL" sz="1200" b="1">
                <a:latin typeface="Calibri" panose="020F0502020204030204" pitchFamily="34" charset="0"/>
              </a:rPr>
              <a:t>מטרות יעדים תקציב ומדיניות מימון</a:t>
            </a:r>
            <a:endParaRPr lang="he-IL" sz="1200">
              <a:latin typeface="Calibri" panose="020F0502020204030204" pitchFamily="34" charset="0"/>
            </a:endParaRPr>
          </a:p>
        </p:txBody>
      </p:sp>
      <p:sp>
        <p:nvSpPr>
          <p:cNvPr id="4126" name="TextBox 147"/>
          <p:cNvSpPr txBox="1">
            <a:spLocks noChangeArrowheads="1"/>
          </p:cNvSpPr>
          <p:nvPr/>
        </p:nvSpPr>
        <p:spPr bwMode="auto">
          <a:xfrm>
            <a:off x="4667250" y="2301875"/>
            <a:ext cx="2576513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he-IL" sz="1100" b="1"/>
              <a:t>תפיסת עולם חברתית</a:t>
            </a:r>
          </a:p>
          <a:p>
            <a:pPr eaLnBrk="1" hangingPunct="1"/>
            <a:r>
              <a:rPr lang="he-IL" sz="1100"/>
              <a:t>ערכים		</a:t>
            </a:r>
          </a:p>
          <a:p>
            <a:pPr eaLnBrk="1" hangingPunct="1"/>
            <a:r>
              <a:rPr lang="he-IL" sz="1100"/>
              <a:t>תחומי השקעה	</a:t>
            </a:r>
          </a:p>
          <a:p>
            <a:pPr eaLnBrk="1" hangingPunct="1"/>
            <a:r>
              <a:rPr lang="he-IL" sz="1100"/>
              <a:t>אוכלוסיית יעד	</a:t>
            </a:r>
          </a:p>
        </p:txBody>
      </p:sp>
      <p:cxnSp>
        <p:nvCxnSpPr>
          <p:cNvPr id="149" name="מחבר ישר 148"/>
          <p:cNvCxnSpPr>
            <a:stCxn id="4118" idx="3"/>
            <a:endCxn id="4117" idx="1"/>
          </p:cNvCxnSpPr>
          <p:nvPr/>
        </p:nvCxnSpPr>
        <p:spPr>
          <a:xfrm flipV="1">
            <a:off x="4167188" y="2679700"/>
            <a:ext cx="1071562" cy="0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מחבר חץ ישר 149"/>
          <p:cNvCxnSpPr/>
          <p:nvPr/>
        </p:nvCxnSpPr>
        <p:spPr>
          <a:xfrm rot="5400000">
            <a:off x="4415631" y="2932907"/>
            <a:ext cx="500063" cy="6350"/>
          </a:xfrm>
          <a:prstGeom prst="straightConnector1">
            <a:avLst/>
          </a:prstGeom>
          <a:ln w="31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מחבר ישר 150"/>
          <p:cNvCxnSpPr/>
          <p:nvPr/>
        </p:nvCxnSpPr>
        <p:spPr>
          <a:xfrm>
            <a:off x="3095625" y="4929188"/>
            <a:ext cx="3214688" cy="1587"/>
          </a:xfrm>
          <a:prstGeom prst="line">
            <a:avLst/>
          </a:prstGeom>
          <a:ln w="31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0" name="לחצן פעולה: אחורה או הקודם 159">
            <a:hlinkClick r:id="rId2" action="ppaction://hlinksldjump" highlightClick="1"/>
          </p:cNvPr>
          <p:cNvSpPr/>
          <p:nvPr/>
        </p:nvSpPr>
        <p:spPr>
          <a:xfrm>
            <a:off x="6189663" y="2698750"/>
            <a:ext cx="142875" cy="142875"/>
          </a:xfrm>
          <a:prstGeom prst="actionButtonBackPrevious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he-IL"/>
          </a:p>
        </p:txBody>
      </p:sp>
      <p:sp>
        <p:nvSpPr>
          <p:cNvPr id="161" name="לחצן פעולה: אחורה או הקודם 160">
            <a:hlinkClick r:id="rId3" action="ppaction://hlinksldjump" highlightClick="1"/>
          </p:cNvPr>
          <p:cNvSpPr/>
          <p:nvPr/>
        </p:nvSpPr>
        <p:spPr>
          <a:xfrm>
            <a:off x="6189663" y="2873375"/>
            <a:ext cx="142875" cy="142875"/>
          </a:xfrm>
          <a:prstGeom prst="actionButtonBackPrevious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he-IL"/>
          </a:p>
        </p:txBody>
      </p:sp>
      <p:sp>
        <p:nvSpPr>
          <p:cNvPr id="162" name="לחצן פעולה: אחורה או הקודם 161">
            <a:hlinkClick r:id="rId4" action="ppaction://hlinksldjump" highlightClick="1"/>
          </p:cNvPr>
          <p:cNvSpPr/>
          <p:nvPr/>
        </p:nvSpPr>
        <p:spPr>
          <a:xfrm>
            <a:off x="2952750" y="2857500"/>
            <a:ext cx="142875" cy="142875"/>
          </a:xfrm>
          <a:prstGeom prst="actionButtonBackPrevious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he-IL"/>
          </a:p>
        </p:txBody>
      </p:sp>
      <p:sp>
        <p:nvSpPr>
          <p:cNvPr id="163" name="לחצן פעולה: אחורה או הקודם 162">
            <a:hlinkClick r:id="rId5" action="ppaction://hlinksldjump" highlightClick="1"/>
          </p:cNvPr>
          <p:cNvSpPr/>
          <p:nvPr/>
        </p:nvSpPr>
        <p:spPr>
          <a:xfrm>
            <a:off x="6167438" y="4500563"/>
            <a:ext cx="142875" cy="142875"/>
          </a:xfrm>
          <a:prstGeom prst="actionButtonBackPrevious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he-IL"/>
          </a:p>
        </p:txBody>
      </p:sp>
      <p:sp>
        <p:nvSpPr>
          <p:cNvPr id="164" name="לחצן פעולה: אחורה או הקודם 163">
            <a:hlinkClick r:id="rId6" action="ppaction://hlinksldjump" highlightClick="1"/>
          </p:cNvPr>
          <p:cNvSpPr/>
          <p:nvPr/>
        </p:nvSpPr>
        <p:spPr>
          <a:xfrm>
            <a:off x="4595813" y="4500563"/>
            <a:ext cx="142875" cy="142875"/>
          </a:xfrm>
          <a:prstGeom prst="actionButtonBackPrevious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he-IL"/>
          </a:p>
        </p:txBody>
      </p:sp>
      <p:sp>
        <p:nvSpPr>
          <p:cNvPr id="165" name="לחצן פעולה: אחורה או הקודם 164">
            <a:hlinkClick r:id="rId7" action="ppaction://hlinksldjump" highlightClick="1"/>
          </p:cNvPr>
          <p:cNvSpPr/>
          <p:nvPr/>
        </p:nvSpPr>
        <p:spPr>
          <a:xfrm>
            <a:off x="3089275" y="4508500"/>
            <a:ext cx="142875" cy="142875"/>
          </a:xfrm>
          <a:prstGeom prst="actionButtonBackPrevious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he-IL"/>
          </a:p>
        </p:txBody>
      </p:sp>
      <p:sp>
        <p:nvSpPr>
          <p:cNvPr id="2" name="לחצן פעולה: אחורה או הקודם 160">
            <a:hlinkClick r:id="rId8" action="ppaction://hlinksldjump" highlightClick="1"/>
          </p:cNvPr>
          <p:cNvSpPr/>
          <p:nvPr/>
        </p:nvSpPr>
        <p:spPr>
          <a:xfrm>
            <a:off x="6592888" y="2552700"/>
            <a:ext cx="142875" cy="142875"/>
          </a:xfrm>
          <a:prstGeom prst="actionButtonBackPrevious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he-IL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Line 4"/>
          <p:cNvSpPr>
            <a:spLocks noChangeShapeType="1"/>
          </p:cNvSpPr>
          <p:nvPr/>
        </p:nvSpPr>
        <p:spPr bwMode="auto">
          <a:xfrm>
            <a:off x="1530350" y="1196975"/>
            <a:ext cx="4824413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5123" name="Rectangle 5"/>
          <p:cNvSpPr>
            <a:spLocks noChangeArrowheads="1"/>
          </p:cNvSpPr>
          <p:nvPr/>
        </p:nvSpPr>
        <p:spPr bwMode="auto">
          <a:xfrm>
            <a:off x="1042988" y="338138"/>
            <a:ext cx="6769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he-IL" sz="2400" b="1">
                <a:solidFill>
                  <a:srgbClr val="461169"/>
                </a:solidFill>
                <a:ea typeface="MS Mincho" panose="02020609040205080304" pitchFamily="49" charset="-128"/>
              </a:rPr>
              <a:t>                ערכים </a:t>
            </a:r>
            <a:r>
              <a:rPr lang="he-IL" sz="1400">
                <a:solidFill>
                  <a:srgbClr val="461169"/>
                </a:solidFill>
                <a:ea typeface="MS Mincho" panose="02020609040205080304" pitchFamily="49" charset="-128"/>
              </a:rPr>
              <a:t>(מבחר דוגמאות):</a:t>
            </a:r>
          </a:p>
          <a:p>
            <a:pPr algn="ctr" eaLnBrk="1" hangingPunct="1"/>
            <a:r>
              <a:rPr lang="he-IL" sz="2000" b="1">
                <a:solidFill>
                  <a:srgbClr val="461169"/>
                </a:solidFill>
                <a:ea typeface="MS Mincho" panose="02020609040205080304" pitchFamily="49" charset="-128"/>
              </a:rPr>
              <a:t>זיהוי ערכים לאורם חיי ואותם רוצים לקדם</a:t>
            </a:r>
            <a:endParaRPr lang="en-US" sz="2000" b="1">
              <a:solidFill>
                <a:srgbClr val="461169"/>
              </a:solidFill>
              <a:ea typeface="MS Mincho" panose="02020609040205080304" pitchFamily="49" charset="-128"/>
            </a:endParaRPr>
          </a:p>
        </p:txBody>
      </p:sp>
      <p:sp>
        <p:nvSpPr>
          <p:cNvPr id="6" name="מלבן 5"/>
          <p:cNvSpPr/>
          <p:nvPr/>
        </p:nvSpPr>
        <p:spPr>
          <a:xfrm>
            <a:off x="1571603" y="1279751"/>
            <a:ext cx="4857785" cy="306381"/>
          </a:xfrm>
          <a:prstGeom prst="rect">
            <a:avLst/>
          </a:prstGeom>
          <a:solidFill>
            <a:srgbClr val="99CC00"/>
          </a:solidFill>
          <a:ln>
            <a:noFill/>
          </a:ln>
          <a:effectLst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he-IL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אופטימיות</a:t>
            </a:r>
            <a:endParaRPr lang="he-IL" sz="1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1" name="לחצן פעולה: התאמה אישית 20">
            <a:hlinkClick r:id="rId2" action="ppaction://hlinksldjump" highlightClick="1"/>
          </p:cNvPr>
          <p:cNvSpPr/>
          <p:nvPr/>
        </p:nvSpPr>
        <p:spPr>
          <a:xfrm>
            <a:off x="3084513" y="6143625"/>
            <a:ext cx="1714500" cy="428625"/>
          </a:xfrm>
          <a:prstGeom prst="actionButtonBlank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e-IL">
                <a:solidFill>
                  <a:schemeClr val="bg1"/>
                </a:solidFill>
              </a:rPr>
              <a:t>חזרה</a:t>
            </a:r>
          </a:p>
        </p:txBody>
      </p:sp>
      <p:sp>
        <p:nvSpPr>
          <p:cNvPr id="2" name="מלבן 5"/>
          <p:cNvSpPr/>
          <p:nvPr/>
        </p:nvSpPr>
        <p:spPr>
          <a:xfrm>
            <a:off x="1571603" y="1711551"/>
            <a:ext cx="4857785" cy="306381"/>
          </a:xfrm>
          <a:prstGeom prst="rect">
            <a:avLst/>
          </a:prstGeom>
          <a:solidFill>
            <a:srgbClr val="99CC00"/>
          </a:solidFill>
          <a:ln>
            <a:noFill/>
          </a:ln>
          <a:effectLst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he-IL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אחריות</a:t>
            </a:r>
            <a:endParaRPr lang="he-IL" sz="1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מלבן 5"/>
          <p:cNvSpPr/>
          <p:nvPr/>
        </p:nvSpPr>
        <p:spPr>
          <a:xfrm>
            <a:off x="1571603" y="2144938"/>
            <a:ext cx="4857785" cy="306382"/>
          </a:xfrm>
          <a:prstGeom prst="rect">
            <a:avLst/>
          </a:prstGeom>
          <a:solidFill>
            <a:srgbClr val="99CC00"/>
          </a:solidFill>
          <a:ln>
            <a:noFill/>
          </a:ln>
          <a:effectLst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he-IL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אמונה</a:t>
            </a:r>
            <a:endParaRPr lang="he-IL" sz="1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" name="מלבן 5"/>
          <p:cNvSpPr/>
          <p:nvPr/>
        </p:nvSpPr>
        <p:spPr>
          <a:xfrm>
            <a:off x="1571603" y="2576738"/>
            <a:ext cx="4857785" cy="306382"/>
          </a:xfrm>
          <a:prstGeom prst="rect">
            <a:avLst/>
          </a:prstGeom>
          <a:solidFill>
            <a:srgbClr val="99CC00"/>
          </a:solidFill>
          <a:ln>
            <a:noFill/>
          </a:ln>
          <a:effectLst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he-IL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יצירתיות</a:t>
            </a:r>
            <a:endParaRPr lang="he-IL" sz="1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" name="מלבן 5"/>
          <p:cNvSpPr/>
          <p:nvPr/>
        </p:nvSpPr>
        <p:spPr>
          <a:xfrm>
            <a:off x="1571603" y="3008538"/>
            <a:ext cx="4857785" cy="306382"/>
          </a:xfrm>
          <a:prstGeom prst="rect">
            <a:avLst/>
          </a:prstGeom>
          <a:solidFill>
            <a:srgbClr val="99CC00"/>
          </a:solidFill>
          <a:ln>
            <a:noFill/>
          </a:ln>
          <a:effectLst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he-IL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כבוד</a:t>
            </a:r>
            <a:endParaRPr lang="he-IL" sz="1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7" name="מלבן 5"/>
          <p:cNvSpPr/>
          <p:nvPr/>
        </p:nvSpPr>
        <p:spPr>
          <a:xfrm>
            <a:off x="1571603" y="3440338"/>
            <a:ext cx="4857785" cy="306382"/>
          </a:xfrm>
          <a:prstGeom prst="rect">
            <a:avLst/>
          </a:prstGeom>
          <a:solidFill>
            <a:srgbClr val="99CC00"/>
          </a:solidFill>
          <a:ln>
            <a:noFill/>
          </a:ln>
          <a:effectLst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he-IL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משפחה</a:t>
            </a:r>
            <a:endParaRPr lang="he-IL" sz="1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8" name="מלבן 5"/>
          <p:cNvSpPr/>
          <p:nvPr/>
        </p:nvSpPr>
        <p:spPr>
          <a:xfrm>
            <a:off x="1571603" y="3872138"/>
            <a:ext cx="4857785" cy="306382"/>
          </a:xfrm>
          <a:prstGeom prst="rect">
            <a:avLst/>
          </a:prstGeom>
          <a:solidFill>
            <a:srgbClr val="99CC00"/>
          </a:solidFill>
          <a:ln>
            <a:noFill/>
          </a:ln>
          <a:effectLst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he-IL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סובלנות</a:t>
            </a:r>
            <a:endParaRPr lang="he-IL" sz="1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9" name="מלבן 5"/>
          <p:cNvSpPr/>
          <p:nvPr/>
        </p:nvSpPr>
        <p:spPr>
          <a:xfrm>
            <a:off x="1571603" y="4303938"/>
            <a:ext cx="4857785" cy="306382"/>
          </a:xfrm>
          <a:prstGeom prst="rect">
            <a:avLst/>
          </a:prstGeom>
          <a:solidFill>
            <a:srgbClr val="99CC00"/>
          </a:solidFill>
          <a:ln>
            <a:noFill/>
          </a:ln>
          <a:effectLst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he-IL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צדק</a:t>
            </a:r>
            <a:endParaRPr lang="he-IL" sz="1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" name="מלבן 5"/>
          <p:cNvSpPr/>
          <p:nvPr/>
        </p:nvSpPr>
        <p:spPr>
          <a:xfrm>
            <a:off x="1571603" y="4735738"/>
            <a:ext cx="4857785" cy="306382"/>
          </a:xfrm>
          <a:prstGeom prst="rect">
            <a:avLst/>
          </a:prstGeom>
          <a:solidFill>
            <a:srgbClr val="99CC00"/>
          </a:solidFill>
          <a:ln>
            <a:noFill/>
          </a:ln>
          <a:effectLst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he-IL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צניעות</a:t>
            </a:r>
            <a:endParaRPr lang="he-IL" sz="1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1" name="מלבן 5"/>
          <p:cNvSpPr/>
          <p:nvPr/>
        </p:nvSpPr>
        <p:spPr>
          <a:xfrm>
            <a:off x="1571603" y="5169126"/>
            <a:ext cx="4857785" cy="306381"/>
          </a:xfrm>
          <a:prstGeom prst="rect">
            <a:avLst/>
          </a:prstGeom>
          <a:solidFill>
            <a:srgbClr val="99CC00"/>
          </a:solidFill>
          <a:ln>
            <a:noFill/>
          </a:ln>
          <a:effectLst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he-IL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קהילתיות</a:t>
            </a:r>
            <a:endParaRPr lang="he-IL" sz="1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2" name="מלבן 5"/>
          <p:cNvSpPr/>
          <p:nvPr/>
        </p:nvSpPr>
        <p:spPr>
          <a:xfrm>
            <a:off x="1571603" y="5600926"/>
            <a:ext cx="4857785" cy="306381"/>
          </a:xfrm>
          <a:prstGeom prst="rect">
            <a:avLst/>
          </a:prstGeom>
          <a:solidFill>
            <a:srgbClr val="99CC00"/>
          </a:solidFill>
          <a:ln>
            <a:noFill/>
          </a:ln>
          <a:effectLst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he-IL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שוויון</a:t>
            </a:r>
            <a:endParaRPr lang="he-IL" sz="1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Line 4"/>
          <p:cNvSpPr>
            <a:spLocks noChangeShapeType="1"/>
          </p:cNvSpPr>
          <p:nvPr/>
        </p:nvSpPr>
        <p:spPr bwMode="auto">
          <a:xfrm>
            <a:off x="1835150" y="1196975"/>
            <a:ext cx="5545138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6147" name="Rectangle 5"/>
          <p:cNvSpPr>
            <a:spLocks noChangeArrowheads="1"/>
          </p:cNvSpPr>
          <p:nvPr/>
        </p:nvSpPr>
        <p:spPr bwMode="auto">
          <a:xfrm>
            <a:off x="4086225" y="787400"/>
            <a:ext cx="16589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he-IL" sz="2000" b="1">
                <a:solidFill>
                  <a:srgbClr val="461169"/>
                </a:solidFill>
                <a:ea typeface="MS Mincho" panose="02020609040205080304" pitchFamily="49" charset="-128"/>
              </a:rPr>
              <a:t>תחומי השקעה</a:t>
            </a:r>
            <a:endParaRPr lang="he-IL" sz="2800">
              <a:solidFill>
                <a:srgbClr val="461169"/>
              </a:solidFill>
            </a:endParaRPr>
          </a:p>
        </p:txBody>
      </p:sp>
      <p:sp>
        <p:nvSpPr>
          <p:cNvPr id="38" name="מלבן 37"/>
          <p:cNvSpPr/>
          <p:nvPr/>
        </p:nvSpPr>
        <p:spPr>
          <a:xfrm>
            <a:off x="6286500" y="1500188"/>
            <a:ext cx="1428750" cy="1285875"/>
          </a:xfrm>
          <a:prstGeom prst="rect">
            <a:avLst/>
          </a:prstGeom>
          <a:solidFill>
            <a:srgbClr val="99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he-IL" b="1">
                <a:solidFill>
                  <a:srgbClr val="262626"/>
                </a:solidFill>
              </a:rPr>
              <a:t>חינוך ומדע</a:t>
            </a:r>
          </a:p>
        </p:txBody>
      </p:sp>
      <p:sp>
        <p:nvSpPr>
          <p:cNvPr id="46" name="מלבן 45"/>
          <p:cNvSpPr/>
          <p:nvPr/>
        </p:nvSpPr>
        <p:spPr>
          <a:xfrm>
            <a:off x="6286500" y="2857500"/>
            <a:ext cx="1428750" cy="1285875"/>
          </a:xfrm>
          <a:prstGeom prst="rect">
            <a:avLst/>
          </a:prstGeom>
          <a:solidFill>
            <a:srgbClr val="99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he-IL" b="1">
                <a:solidFill>
                  <a:srgbClr val="262626"/>
                </a:solidFill>
              </a:rPr>
              <a:t>דת ורוח</a:t>
            </a:r>
          </a:p>
        </p:txBody>
      </p:sp>
      <p:sp>
        <p:nvSpPr>
          <p:cNvPr id="52" name="מלבן 51"/>
          <p:cNvSpPr/>
          <p:nvPr/>
        </p:nvSpPr>
        <p:spPr>
          <a:xfrm>
            <a:off x="4786313" y="1500188"/>
            <a:ext cx="1428750" cy="1285875"/>
          </a:xfrm>
          <a:prstGeom prst="rect">
            <a:avLst/>
          </a:prstGeom>
          <a:solidFill>
            <a:srgbClr val="99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he-IL" b="1">
                <a:solidFill>
                  <a:srgbClr val="262626"/>
                </a:solidFill>
              </a:rPr>
              <a:t>שינוי חברתי ופוליטי</a:t>
            </a:r>
          </a:p>
        </p:txBody>
      </p:sp>
      <p:sp>
        <p:nvSpPr>
          <p:cNvPr id="55" name="מלבן 54"/>
          <p:cNvSpPr/>
          <p:nvPr/>
        </p:nvSpPr>
        <p:spPr>
          <a:xfrm>
            <a:off x="3286125" y="1500188"/>
            <a:ext cx="1428750" cy="1285875"/>
          </a:xfrm>
          <a:prstGeom prst="rect">
            <a:avLst/>
          </a:prstGeom>
          <a:solidFill>
            <a:srgbClr val="99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he-IL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רווחה</a:t>
            </a:r>
            <a:endParaRPr lang="he-IL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8" name="מלבן 57"/>
          <p:cNvSpPr/>
          <p:nvPr/>
        </p:nvSpPr>
        <p:spPr>
          <a:xfrm>
            <a:off x="1785938" y="1500188"/>
            <a:ext cx="1428750" cy="1285875"/>
          </a:xfrm>
          <a:prstGeom prst="rect">
            <a:avLst/>
          </a:prstGeom>
          <a:solidFill>
            <a:srgbClr val="99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he-IL" b="1">
                <a:solidFill>
                  <a:srgbClr val="262626"/>
                </a:solidFill>
              </a:rPr>
              <a:t>תרבות ופנאי</a:t>
            </a:r>
          </a:p>
        </p:txBody>
      </p:sp>
      <p:sp>
        <p:nvSpPr>
          <p:cNvPr id="59" name="מלבן 58"/>
          <p:cNvSpPr/>
          <p:nvPr/>
        </p:nvSpPr>
        <p:spPr>
          <a:xfrm>
            <a:off x="1785938" y="2857500"/>
            <a:ext cx="1428750" cy="1285875"/>
          </a:xfrm>
          <a:prstGeom prst="rect">
            <a:avLst/>
          </a:prstGeom>
          <a:solidFill>
            <a:srgbClr val="99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he-IL" b="1">
                <a:solidFill>
                  <a:srgbClr val="262626"/>
                </a:solidFill>
              </a:rPr>
              <a:t>הגנת סביבה</a:t>
            </a:r>
          </a:p>
        </p:txBody>
      </p:sp>
      <p:sp>
        <p:nvSpPr>
          <p:cNvPr id="72" name="מלבן 71"/>
          <p:cNvSpPr/>
          <p:nvPr/>
        </p:nvSpPr>
        <p:spPr>
          <a:xfrm>
            <a:off x="4787900" y="2852738"/>
            <a:ext cx="1428750" cy="1285875"/>
          </a:xfrm>
          <a:prstGeom prst="rect">
            <a:avLst/>
          </a:prstGeom>
          <a:solidFill>
            <a:srgbClr val="99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he-IL" b="1">
                <a:solidFill>
                  <a:srgbClr val="262626"/>
                </a:solidFill>
              </a:rPr>
              <a:t>תשתיות ופיתוח</a:t>
            </a:r>
          </a:p>
        </p:txBody>
      </p:sp>
      <p:sp>
        <p:nvSpPr>
          <p:cNvPr id="73" name="מלבן 72"/>
          <p:cNvSpPr/>
          <p:nvPr/>
        </p:nvSpPr>
        <p:spPr>
          <a:xfrm>
            <a:off x="3286125" y="2857500"/>
            <a:ext cx="1428750" cy="1285875"/>
          </a:xfrm>
          <a:prstGeom prst="rect">
            <a:avLst/>
          </a:prstGeom>
          <a:solidFill>
            <a:srgbClr val="99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he-IL" b="1">
                <a:solidFill>
                  <a:srgbClr val="262626"/>
                </a:solidFill>
              </a:rPr>
              <a:t>אחר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Line 4"/>
          <p:cNvSpPr>
            <a:spLocks noChangeShapeType="1"/>
          </p:cNvSpPr>
          <p:nvPr/>
        </p:nvSpPr>
        <p:spPr bwMode="auto">
          <a:xfrm>
            <a:off x="1835150" y="1196975"/>
            <a:ext cx="5545138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7171" name="Rectangle 5"/>
          <p:cNvSpPr>
            <a:spLocks noChangeArrowheads="1"/>
          </p:cNvSpPr>
          <p:nvPr/>
        </p:nvSpPr>
        <p:spPr bwMode="auto">
          <a:xfrm>
            <a:off x="2822575" y="846138"/>
            <a:ext cx="380206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he-IL" sz="2000" b="1">
                <a:solidFill>
                  <a:srgbClr val="461169"/>
                </a:solidFill>
                <a:ea typeface="MS Mincho" panose="02020609040205080304" pitchFamily="49" charset="-128"/>
              </a:rPr>
              <a:t>תחומי השקעה בישראל</a:t>
            </a:r>
          </a:p>
          <a:p>
            <a:pPr algn="ctr" eaLnBrk="1" hangingPunct="1"/>
            <a:r>
              <a:rPr lang="he-IL" sz="1200">
                <a:ea typeface="MS Mincho" panose="02020609040205080304" pitchFamily="49" charset="-128"/>
              </a:rPr>
              <a:t>הרשימה להלן כוללת דוגמות. אין תחום אחד המוציא את השני.</a:t>
            </a:r>
          </a:p>
        </p:txBody>
      </p:sp>
      <p:sp>
        <p:nvSpPr>
          <p:cNvPr id="7" name="מלבן 6"/>
          <p:cNvSpPr/>
          <p:nvPr/>
        </p:nvSpPr>
        <p:spPr>
          <a:xfrm>
            <a:off x="6977063" y="1466850"/>
            <a:ext cx="1912937" cy="523875"/>
          </a:xfrm>
          <a:prstGeom prst="rect">
            <a:avLst/>
          </a:prstGeom>
          <a:solidFill>
            <a:srgbClr val="99CC50"/>
          </a:solidFill>
          <a:ln w="3175">
            <a:solidFill>
              <a:srgbClr val="46116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he-IL" sz="1200"/>
          </a:p>
        </p:txBody>
      </p:sp>
      <p:sp>
        <p:nvSpPr>
          <p:cNvPr id="8" name="מלבן 7"/>
          <p:cNvSpPr/>
          <p:nvPr/>
        </p:nvSpPr>
        <p:spPr>
          <a:xfrm>
            <a:off x="468313" y="1466850"/>
            <a:ext cx="6478587" cy="523875"/>
          </a:xfrm>
          <a:prstGeom prst="rect">
            <a:avLst/>
          </a:prstGeom>
          <a:solidFill>
            <a:schemeClr val="bg1"/>
          </a:solidFill>
          <a:ln w="3175">
            <a:solidFill>
              <a:srgbClr val="46116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he-IL" sz="1400">
              <a:ln w="3175">
                <a:solidFill>
                  <a:schemeClr val="tx1"/>
                </a:solidFill>
              </a:ln>
              <a:solidFill>
                <a:srgbClr val="461169"/>
              </a:solidFill>
            </a:endParaRPr>
          </a:p>
        </p:txBody>
      </p:sp>
      <p:sp>
        <p:nvSpPr>
          <p:cNvPr id="10" name="מלבן 9"/>
          <p:cNvSpPr/>
          <p:nvPr/>
        </p:nvSpPr>
        <p:spPr>
          <a:xfrm>
            <a:off x="7353300" y="1631950"/>
            <a:ext cx="790575" cy="2444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he-IL" sz="1050" b="1" dirty="0"/>
              <a:t>חינוך</a:t>
            </a:r>
            <a:endParaRPr lang="he-IL" sz="1050" dirty="0"/>
          </a:p>
        </p:txBody>
      </p:sp>
      <p:sp>
        <p:nvSpPr>
          <p:cNvPr id="11" name="מלבן 10"/>
          <p:cNvSpPr/>
          <p:nvPr/>
        </p:nvSpPr>
        <p:spPr>
          <a:xfrm>
            <a:off x="468313" y="1565275"/>
            <a:ext cx="6480175" cy="396875"/>
          </a:xfrm>
          <a:prstGeom prst="rect">
            <a:avLst/>
          </a:prstGeom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he-IL" sz="1000">
                <a:solidFill>
                  <a:srgbClr val="461169"/>
                </a:solidFill>
              </a:rPr>
              <a:t>השכלה גבוהה, תנועות נוער, עידוד וקידום מצוינות, פיתוח מנהיגות, חינוך בלתי פורמאלי, העשרה לימודית, חינוך התפתחותי, טכנולוגיה, מחקר ומדע</a:t>
            </a:r>
            <a:endParaRPr lang="en-US" sz="1000">
              <a:solidFill>
                <a:srgbClr val="461169"/>
              </a:solidFill>
            </a:endParaRPr>
          </a:p>
        </p:txBody>
      </p:sp>
      <p:sp>
        <p:nvSpPr>
          <p:cNvPr id="12" name="מלבן 11"/>
          <p:cNvSpPr/>
          <p:nvPr/>
        </p:nvSpPr>
        <p:spPr>
          <a:xfrm>
            <a:off x="6977063" y="2047875"/>
            <a:ext cx="1912937" cy="401638"/>
          </a:xfrm>
          <a:prstGeom prst="rect">
            <a:avLst/>
          </a:prstGeom>
          <a:solidFill>
            <a:srgbClr val="99CC50"/>
          </a:solidFill>
          <a:ln w="3175">
            <a:solidFill>
              <a:srgbClr val="46116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he-IL" sz="1200"/>
          </a:p>
        </p:txBody>
      </p:sp>
      <p:sp>
        <p:nvSpPr>
          <p:cNvPr id="13" name="מלבן 12"/>
          <p:cNvSpPr/>
          <p:nvPr/>
        </p:nvSpPr>
        <p:spPr>
          <a:xfrm>
            <a:off x="481013" y="2057400"/>
            <a:ext cx="6478587" cy="401638"/>
          </a:xfrm>
          <a:prstGeom prst="rect">
            <a:avLst/>
          </a:prstGeom>
          <a:solidFill>
            <a:schemeClr val="bg1"/>
          </a:solidFill>
          <a:ln w="3175">
            <a:solidFill>
              <a:srgbClr val="46116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he-IL" sz="1400">
              <a:ln w="3175">
                <a:solidFill>
                  <a:schemeClr val="tx1"/>
                </a:solidFill>
              </a:ln>
              <a:solidFill>
                <a:srgbClr val="461169"/>
              </a:solidFill>
            </a:endParaRPr>
          </a:p>
        </p:txBody>
      </p:sp>
      <p:sp>
        <p:nvSpPr>
          <p:cNvPr id="14" name="מלבן 13"/>
          <p:cNvSpPr/>
          <p:nvPr/>
        </p:nvSpPr>
        <p:spPr>
          <a:xfrm>
            <a:off x="7102475" y="2111375"/>
            <a:ext cx="1671638" cy="244475"/>
          </a:xfrm>
          <a:prstGeom prst="rect">
            <a:avLst/>
          </a:prstGeom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he-IL" sz="1000" b="1"/>
              <a:t>שינוי חברתי ופוליטי</a:t>
            </a:r>
            <a:endParaRPr lang="he-IL" sz="1000"/>
          </a:p>
        </p:txBody>
      </p:sp>
      <p:sp>
        <p:nvSpPr>
          <p:cNvPr id="7179" name="מלבן 14"/>
          <p:cNvSpPr>
            <a:spLocks noChangeArrowheads="1"/>
          </p:cNvSpPr>
          <p:nvPr/>
        </p:nvSpPr>
        <p:spPr bwMode="auto">
          <a:xfrm>
            <a:off x="755650" y="2133600"/>
            <a:ext cx="61214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he-IL" sz="1000">
                <a:solidFill>
                  <a:srgbClr val="461169"/>
                </a:solidFill>
              </a:rPr>
              <a:t>שינוי חברתי, זכויות אדם ואזרח, ארגוני קהילות, קידום סובלנות, בקרה שלטונית, סנגור, ייצוג, דו קיום</a:t>
            </a:r>
            <a:r>
              <a:rPr lang="he-IL" sz="1000"/>
              <a:t> </a:t>
            </a:r>
            <a:endParaRPr lang="en-US" sz="1000"/>
          </a:p>
        </p:txBody>
      </p:sp>
      <p:sp>
        <p:nvSpPr>
          <p:cNvPr id="16" name="מלבן 15"/>
          <p:cNvSpPr/>
          <p:nvPr/>
        </p:nvSpPr>
        <p:spPr>
          <a:xfrm>
            <a:off x="6977063" y="2486025"/>
            <a:ext cx="1912937" cy="403225"/>
          </a:xfrm>
          <a:prstGeom prst="rect">
            <a:avLst/>
          </a:prstGeom>
          <a:solidFill>
            <a:srgbClr val="99CC50"/>
          </a:solidFill>
          <a:ln w="3175">
            <a:solidFill>
              <a:srgbClr val="46116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he-IL" sz="1200"/>
          </a:p>
        </p:txBody>
      </p:sp>
      <p:sp>
        <p:nvSpPr>
          <p:cNvPr id="17" name="מלבן 16"/>
          <p:cNvSpPr/>
          <p:nvPr/>
        </p:nvSpPr>
        <p:spPr>
          <a:xfrm>
            <a:off x="468313" y="2486025"/>
            <a:ext cx="6478587" cy="403225"/>
          </a:xfrm>
          <a:prstGeom prst="rect">
            <a:avLst/>
          </a:prstGeom>
          <a:solidFill>
            <a:schemeClr val="bg1"/>
          </a:solidFill>
          <a:ln w="3175">
            <a:solidFill>
              <a:srgbClr val="46116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he-IL" sz="1400">
              <a:ln w="3175">
                <a:solidFill>
                  <a:schemeClr val="tx1"/>
                </a:solidFill>
              </a:ln>
              <a:solidFill>
                <a:srgbClr val="461169"/>
              </a:solidFill>
            </a:endParaRPr>
          </a:p>
        </p:txBody>
      </p:sp>
      <p:sp>
        <p:nvSpPr>
          <p:cNvPr id="18" name="מלבן 17"/>
          <p:cNvSpPr/>
          <p:nvPr/>
        </p:nvSpPr>
        <p:spPr>
          <a:xfrm>
            <a:off x="7329488" y="2519363"/>
            <a:ext cx="846137" cy="2444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he-IL" sz="1050" b="1" dirty="0"/>
              <a:t>רווחה</a:t>
            </a:r>
            <a:endParaRPr lang="he-IL" sz="1050" dirty="0"/>
          </a:p>
        </p:txBody>
      </p:sp>
      <p:sp>
        <p:nvSpPr>
          <p:cNvPr id="19" name="מלבן 18"/>
          <p:cNvSpPr/>
          <p:nvPr/>
        </p:nvSpPr>
        <p:spPr>
          <a:xfrm>
            <a:off x="755650" y="2489200"/>
            <a:ext cx="6192838" cy="366713"/>
          </a:xfrm>
          <a:prstGeom prst="rect">
            <a:avLst/>
          </a:prstGeom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he-IL" sz="1000">
                <a:solidFill>
                  <a:srgbClr val="461169"/>
                </a:solidFill>
              </a:rPr>
              <a:t>שירותי רווחה, פערים כלכליים-חברתיים, מוסדות סיעודיים, קליטת עלייה, מזון, בטחון תזונתי, שיכון ובינוי</a:t>
            </a:r>
            <a:r>
              <a:rPr lang="he-IL"/>
              <a:t> </a:t>
            </a:r>
            <a:endParaRPr lang="en-US"/>
          </a:p>
        </p:txBody>
      </p:sp>
      <p:sp>
        <p:nvSpPr>
          <p:cNvPr id="20" name="מלבן 19"/>
          <p:cNvSpPr/>
          <p:nvPr/>
        </p:nvSpPr>
        <p:spPr>
          <a:xfrm>
            <a:off x="6977063" y="2936875"/>
            <a:ext cx="1912937" cy="401638"/>
          </a:xfrm>
          <a:prstGeom prst="rect">
            <a:avLst/>
          </a:prstGeom>
          <a:solidFill>
            <a:srgbClr val="99CC50"/>
          </a:solidFill>
          <a:ln w="3175">
            <a:solidFill>
              <a:srgbClr val="46116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he-IL" sz="1200"/>
          </a:p>
        </p:txBody>
      </p:sp>
      <p:sp>
        <p:nvSpPr>
          <p:cNvPr id="21" name="מלבן 20"/>
          <p:cNvSpPr/>
          <p:nvPr/>
        </p:nvSpPr>
        <p:spPr>
          <a:xfrm>
            <a:off x="468313" y="2936875"/>
            <a:ext cx="6478587" cy="401638"/>
          </a:xfrm>
          <a:prstGeom prst="rect">
            <a:avLst/>
          </a:prstGeom>
          <a:solidFill>
            <a:schemeClr val="bg1"/>
          </a:solidFill>
          <a:ln w="3175">
            <a:solidFill>
              <a:srgbClr val="46116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he-IL" sz="1400">
              <a:ln w="3175">
                <a:solidFill>
                  <a:schemeClr val="tx1"/>
                </a:solidFill>
              </a:ln>
              <a:solidFill>
                <a:srgbClr val="461169"/>
              </a:solidFill>
            </a:endParaRPr>
          </a:p>
        </p:txBody>
      </p:sp>
      <p:sp>
        <p:nvSpPr>
          <p:cNvPr id="22" name="מלבן 21"/>
          <p:cNvSpPr/>
          <p:nvPr/>
        </p:nvSpPr>
        <p:spPr>
          <a:xfrm>
            <a:off x="7059613" y="2995613"/>
            <a:ext cx="1687512" cy="244475"/>
          </a:xfrm>
          <a:prstGeom prst="rect">
            <a:avLst/>
          </a:prstGeom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he-IL" sz="1000" b="1"/>
              <a:t>תרבות  ופנאי</a:t>
            </a:r>
            <a:endParaRPr lang="he-IL" sz="1000"/>
          </a:p>
        </p:txBody>
      </p:sp>
      <p:sp>
        <p:nvSpPr>
          <p:cNvPr id="23" name="מלבן 22"/>
          <p:cNvSpPr>
            <a:spLocks noChangeArrowheads="1"/>
          </p:cNvSpPr>
          <p:nvPr/>
        </p:nvSpPr>
        <p:spPr bwMode="auto">
          <a:xfrm>
            <a:off x="468313" y="2924175"/>
            <a:ext cx="64785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he-IL" sz="1000">
                <a:solidFill>
                  <a:srgbClr val="461169"/>
                </a:solidFill>
              </a:rPr>
              <a:t>אמנות (אמנות פלסטית, תיאטרון, מחול, מוסיקה, קולנוע), תקשורת, מוזיאונים, גני חיות, ספורט, תיירות, מועדונים  חברתיים, ספריות, שירותי נופש</a:t>
            </a:r>
            <a:endParaRPr lang="en-US"/>
          </a:p>
        </p:txBody>
      </p:sp>
      <p:sp>
        <p:nvSpPr>
          <p:cNvPr id="24" name="מלבן 23"/>
          <p:cNvSpPr/>
          <p:nvPr/>
        </p:nvSpPr>
        <p:spPr>
          <a:xfrm>
            <a:off x="6977063" y="3389313"/>
            <a:ext cx="1912937" cy="400050"/>
          </a:xfrm>
          <a:prstGeom prst="rect">
            <a:avLst/>
          </a:prstGeom>
          <a:solidFill>
            <a:srgbClr val="99CC50"/>
          </a:solidFill>
          <a:ln w="3175">
            <a:solidFill>
              <a:srgbClr val="46116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he-IL" sz="1200"/>
          </a:p>
        </p:txBody>
      </p:sp>
      <p:sp>
        <p:nvSpPr>
          <p:cNvPr id="25" name="מלבן 24"/>
          <p:cNvSpPr/>
          <p:nvPr/>
        </p:nvSpPr>
        <p:spPr>
          <a:xfrm>
            <a:off x="468313" y="3389313"/>
            <a:ext cx="6478587" cy="400050"/>
          </a:xfrm>
          <a:prstGeom prst="rect">
            <a:avLst/>
          </a:prstGeom>
          <a:solidFill>
            <a:schemeClr val="bg1"/>
          </a:solidFill>
          <a:ln w="3175">
            <a:solidFill>
              <a:srgbClr val="46116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he-IL" sz="1400">
              <a:ln w="3175">
                <a:solidFill>
                  <a:schemeClr val="tx1"/>
                </a:solidFill>
              </a:ln>
              <a:solidFill>
                <a:srgbClr val="461169"/>
              </a:solidFill>
            </a:endParaRPr>
          </a:p>
        </p:txBody>
      </p:sp>
      <p:sp>
        <p:nvSpPr>
          <p:cNvPr id="26" name="מלבן 25"/>
          <p:cNvSpPr/>
          <p:nvPr/>
        </p:nvSpPr>
        <p:spPr>
          <a:xfrm>
            <a:off x="6732588" y="3429000"/>
            <a:ext cx="1704975" cy="244475"/>
          </a:xfrm>
          <a:prstGeom prst="rect">
            <a:avLst/>
          </a:prstGeom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he-IL" sz="1000" b="1"/>
              <a:t>הגנת הסביבה</a:t>
            </a:r>
            <a:endParaRPr lang="he-IL" sz="1000"/>
          </a:p>
        </p:txBody>
      </p:sp>
      <p:sp>
        <p:nvSpPr>
          <p:cNvPr id="27" name="מלבן 26"/>
          <p:cNvSpPr/>
          <p:nvPr/>
        </p:nvSpPr>
        <p:spPr>
          <a:xfrm>
            <a:off x="468313" y="3500438"/>
            <a:ext cx="6408737" cy="244475"/>
          </a:xfrm>
          <a:prstGeom prst="rect">
            <a:avLst/>
          </a:prstGeom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he-IL" sz="1000">
                <a:solidFill>
                  <a:srgbClr val="461169"/>
                </a:solidFill>
              </a:rPr>
              <a:t>הגנה ואיכות הסביבה, חינוך ומודעות לשימור הסביבה, אנרגיה מתחדשת, בעלי חיים, סביבה ירוקה</a:t>
            </a:r>
            <a:endParaRPr lang="en-US" sz="1000">
              <a:solidFill>
                <a:srgbClr val="461169"/>
              </a:solidFill>
            </a:endParaRPr>
          </a:p>
        </p:txBody>
      </p:sp>
      <p:sp>
        <p:nvSpPr>
          <p:cNvPr id="28" name="מלבן 27"/>
          <p:cNvSpPr/>
          <p:nvPr/>
        </p:nvSpPr>
        <p:spPr>
          <a:xfrm>
            <a:off x="6977063" y="3860800"/>
            <a:ext cx="1912937" cy="403225"/>
          </a:xfrm>
          <a:prstGeom prst="rect">
            <a:avLst/>
          </a:prstGeom>
          <a:solidFill>
            <a:srgbClr val="99CC50"/>
          </a:solidFill>
          <a:ln w="3175">
            <a:solidFill>
              <a:srgbClr val="46116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he-IL" sz="1200"/>
          </a:p>
        </p:txBody>
      </p:sp>
      <p:sp>
        <p:nvSpPr>
          <p:cNvPr id="29" name="מלבן 28"/>
          <p:cNvSpPr/>
          <p:nvPr/>
        </p:nvSpPr>
        <p:spPr>
          <a:xfrm>
            <a:off x="468313" y="3860800"/>
            <a:ext cx="6478587" cy="403225"/>
          </a:xfrm>
          <a:prstGeom prst="rect">
            <a:avLst/>
          </a:prstGeom>
          <a:solidFill>
            <a:schemeClr val="bg1"/>
          </a:solidFill>
          <a:ln w="3175">
            <a:solidFill>
              <a:srgbClr val="46116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he-IL" sz="1400">
              <a:ln w="3175">
                <a:solidFill>
                  <a:schemeClr val="tx1"/>
                </a:solidFill>
              </a:ln>
              <a:solidFill>
                <a:srgbClr val="461169"/>
              </a:solidFill>
            </a:endParaRPr>
          </a:p>
        </p:txBody>
      </p:sp>
      <p:sp>
        <p:nvSpPr>
          <p:cNvPr id="30" name="מלבן 29"/>
          <p:cNvSpPr/>
          <p:nvPr/>
        </p:nvSpPr>
        <p:spPr>
          <a:xfrm>
            <a:off x="7150100" y="3924300"/>
            <a:ext cx="1490663" cy="244475"/>
          </a:xfrm>
          <a:prstGeom prst="rect">
            <a:avLst/>
          </a:prstGeom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he-IL" sz="1000" b="1"/>
              <a:t>דת ורוח</a:t>
            </a:r>
            <a:endParaRPr lang="he-IL" sz="1000"/>
          </a:p>
        </p:txBody>
      </p:sp>
      <p:sp>
        <p:nvSpPr>
          <p:cNvPr id="31" name="מלבן 30"/>
          <p:cNvSpPr/>
          <p:nvPr/>
        </p:nvSpPr>
        <p:spPr>
          <a:xfrm>
            <a:off x="485775" y="3925888"/>
            <a:ext cx="6462713" cy="244475"/>
          </a:xfrm>
          <a:prstGeom prst="rect">
            <a:avLst/>
          </a:prstGeom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he-IL" sz="1000">
                <a:solidFill>
                  <a:srgbClr val="461169"/>
                </a:solidFill>
              </a:rPr>
              <a:t>זהות יהודית, העולם היהודי, רוחניות, מורשת, קשר עם התפוצות, מוסדות דת</a:t>
            </a:r>
            <a:endParaRPr lang="en-US" sz="1000">
              <a:solidFill>
                <a:srgbClr val="461169"/>
              </a:solidFill>
            </a:endParaRPr>
          </a:p>
        </p:txBody>
      </p:sp>
      <p:sp>
        <p:nvSpPr>
          <p:cNvPr id="32" name="מלבן 31"/>
          <p:cNvSpPr/>
          <p:nvPr/>
        </p:nvSpPr>
        <p:spPr>
          <a:xfrm>
            <a:off x="6977063" y="4338638"/>
            <a:ext cx="1912937" cy="458787"/>
          </a:xfrm>
          <a:prstGeom prst="rect">
            <a:avLst/>
          </a:prstGeom>
          <a:solidFill>
            <a:srgbClr val="99CC50"/>
          </a:solidFill>
          <a:ln w="3175">
            <a:solidFill>
              <a:srgbClr val="46116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he-IL" sz="1200"/>
          </a:p>
        </p:txBody>
      </p:sp>
      <p:sp>
        <p:nvSpPr>
          <p:cNvPr id="33" name="מלבן 32"/>
          <p:cNvSpPr/>
          <p:nvPr/>
        </p:nvSpPr>
        <p:spPr>
          <a:xfrm>
            <a:off x="468313" y="4338638"/>
            <a:ext cx="6478587" cy="458787"/>
          </a:xfrm>
          <a:prstGeom prst="rect">
            <a:avLst/>
          </a:prstGeom>
          <a:solidFill>
            <a:schemeClr val="bg1"/>
          </a:solidFill>
          <a:ln w="3175">
            <a:solidFill>
              <a:srgbClr val="46116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he-IL" sz="1400">
              <a:ln w="3175">
                <a:solidFill>
                  <a:schemeClr val="tx1"/>
                </a:solidFill>
              </a:ln>
              <a:solidFill>
                <a:srgbClr val="461169"/>
              </a:solidFill>
            </a:endParaRPr>
          </a:p>
        </p:txBody>
      </p:sp>
      <p:sp>
        <p:nvSpPr>
          <p:cNvPr id="34" name="מלבן 33"/>
          <p:cNvSpPr/>
          <p:nvPr/>
        </p:nvSpPr>
        <p:spPr>
          <a:xfrm>
            <a:off x="7132638" y="4438650"/>
            <a:ext cx="1365250" cy="244475"/>
          </a:xfrm>
          <a:prstGeom prst="rect">
            <a:avLst/>
          </a:prstGeom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he-IL" sz="1000" b="1"/>
              <a:t>תשתיות ופיתוח</a:t>
            </a:r>
            <a:endParaRPr lang="he-IL" sz="1000"/>
          </a:p>
        </p:txBody>
      </p:sp>
      <p:sp>
        <p:nvSpPr>
          <p:cNvPr id="35" name="מלבן 34"/>
          <p:cNvSpPr/>
          <p:nvPr/>
        </p:nvSpPr>
        <p:spPr>
          <a:xfrm>
            <a:off x="365125" y="4365625"/>
            <a:ext cx="6629400" cy="396875"/>
          </a:xfrm>
          <a:prstGeom prst="rect">
            <a:avLst/>
          </a:prstGeom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he-IL" sz="1000">
                <a:solidFill>
                  <a:srgbClr val="461169"/>
                </a:solidFill>
              </a:rPr>
              <a:t>תשתיות חברתיות, בניית יכולות (</a:t>
            </a:r>
            <a:r>
              <a:rPr lang="en-US" sz="1000">
                <a:solidFill>
                  <a:srgbClr val="461169"/>
                </a:solidFill>
              </a:rPr>
              <a:t>Capacity building</a:t>
            </a:r>
            <a:r>
              <a:rPr lang="he-IL" sz="1000">
                <a:solidFill>
                  <a:srgbClr val="461169"/>
                </a:solidFill>
              </a:rPr>
              <a:t>), התנדבות, פילנתרופיה, ארגוני תשתית), פיתוח כלכלי (תעסוקה, סיוע לעסקים קטנים, עידוד יזמות, פיננסי: המשבר הכלכלי, יעוץ פיננסי, מיזוגים, מענקי גישור, ישום מכשירים ניהוליים וארגוניים, פיתוח סביבתי)</a:t>
            </a:r>
            <a:endParaRPr lang="en-US" sz="1000">
              <a:solidFill>
                <a:srgbClr val="461169"/>
              </a:solidFill>
            </a:endParaRPr>
          </a:p>
        </p:txBody>
      </p:sp>
      <p:sp>
        <p:nvSpPr>
          <p:cNvPr id="36" name="מלבן 35"/>
          <p:cNvSpPr/>
          <p:nvPr/>
        </p:nvSpPr>
        <p:spPr>
          <a:xfrm>
            <a:off x="6977063" y="4859338"/>
            <a:ext cx="1912937" cy="298450"/>
          </a:xfrm>
          <a:prstGeom prst="rect">
            <a:avLst/>
          </a:prstGeom>
          <a:solidFill>
            <a:srgbClr val="99CC50"/>
          </a:solidFill>
          <a:ln w="3175">
            <a:solidFill>
              <a:srgbClr val="46116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he-IL" sz="1200"/>
          </a:p>
        </p:txBody>
      </p:sp>
      <p:sp>
        <p:nvSpPr>
          <p:cNvPr id="37" name="מלבן 36"/>
          <p:cNvSpPr/>
          <p:nvPr/>
        </p:nvSpPr>
        <p:spPr>
          <a:xfrm>
            <a:off x="468313" y="4840288"/>
            <a:ext cx="6478587" cy="334962"/>
          </a:xfrm>
          <a:prstGeom prst="rect">
            <a:avLst/>
          </a:prstGeom>
          <a:solidFill>
            <a:schemeClr val="bg1"/>
          </a:solidFill>
          <a:ln w="3175">
            <a:solidFill>
              <a:srgbClr val="46116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he-IL" sz="1400">
              <a:ln w="3175">
                <a:solidFill>
                  <a:schemeClr val="tx1"/>
                </a:solidFill>
              </a:ln>
              <a:solidFill>
                <a:srgbClr val="461169"/>
              </a:solidFill>
            </a:endParaRPr>
          </a:p>
        </p:txBody>
      </p:sp>
      <p:sp>
        <p:nvSpPr>
          <p:cNvPr id="38" name="מלבן 37"/>
          <p:cNvSpPr/>
          <p:nvPr/>
        </p:nvSpPr>
        <p:spPr>
          <a:xfrm>
            <a:off x="7097713" y="4849813"/>
            <a:ext cx="1689100" cy="2444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he-IL" sz="1050" b="1" dirty="0"/>
              <a:t>בריאות</a:t>
            </a:r>
            <a:endParaRPr lang="he-IL" sz="1050" dirty="0"/>
          </a:p>
        </p:txBody>
      </p:sp>
      <p:sp>
        <p:nvSpPr>
          <p:cNvPr id="39" name="מלבן 38"/>
          <p:cNvSpPr>
            <a:spLocks noChangeArrowheads="1"/>
          </p:cNvSpPr>
          <p:nvPr/>
        </p:nvSpPr>
        <p:spPr bwMode="auto">
          <a:xfrm>
            <a:off x="468313" y="4818063"/>
            <a:ext cx="647858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he-IL" sz="1000">
                <a:solidFill>
                  <a:srgbClr val="461169"/>
                </a:solidFill>
              </a:rPr>
              <a:t>ארגונים תומכי בריאות, שירותי בריאות, קידום בריאות הציבור, מאבק בסמים, מניעה וטיפול בהתמכרויות</a:t>
            </a:r>
            <a:r>
              <a:rPr lang="en-US"/>
              <a:t> </a:t>
            </a:r>
          </a:p>
        </p:txBody>
      </p:sp>
      <p:sp>
        <p:nvSpPr>
          <p:cNvPr id="40" name="מלבן 39"/>
          <p:cNvSpPr/>
          <p:nvPr/>
        </p:nvSpPr>
        <p:spPr>
          <a:xfrm>
            <a:off x="6986588" y="5233988"/>
            <a:ext cx="1912937" cy="401637"/>
          </a:xfrm>
          <a:prstGeom prst="rect">
            <a:avLst/>
          </a:prstGeom>
          <a:solidFill>
            <a:srgbClr val="99CC50"/>
          </a:solidFill>
          <a:ln w="3175">
            <a:solidFill>
              <a:srgbClr val="46116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he-IL" sz="1200"/>
          </a:p>
        </p:txBody>
      </p:sp>
      <p:sp>
        <p:nvSpPr>
          <p:cNvPr id="41" name="מלבן 40"/>
          <p:cNvSpPr/>
          <p:nvPr/>
        </p:nvSpPr>
        <p:spPr>
          <a:xfrm>
            <a:off x="461963" y="5233988"/>
            <a:ext cx="6478587" cy="401637"/>
          </a:xfrm>
          <a:prstGeom prst="rect">
            <a:avLst/>
          </a:prstGeom>
          <a:solidFill>
            <a:schemeClr val="bg1"/>
          </a:solidFill>
          <a:ln w="3175">
            <a:solidFill>
              <a:srgbClr val="46116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he-IL" sz="1400">
              <a:ln w="3175">
                <a:solidFill>
                  <a:schemeClr val="tx1"/>
                </a:solidFill>
              </a:ln>
              <a:solidFill>
                <a:srgbClr val="461169"/>
              </a:solidFill>
            </a:endParaRPr>
          </a:p>
        </p:txBody>
      </p:sp>
      <p:sp>
        <p:nvSpPr>
          <p:cNvPr id="42" name="מלבן 41"/>
          <p:cNvSpPr/>
          <p:nvPr/>
        </p:nvSpPr>
        <p:spPr>
          <a:xfrm>
            <a:off x="6892925" y="5332413"/>
            <a:ext cx="2027238" cy="219075"/>
          </a:xfrm>
          <a:prstGeom prst="rect">
            <a:avLst/>
          </a:prstGeom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ts val="1000"/>
              </a:lnSpc>
            </a:pPr>
            <a:r>
              <a:rPr lang="he-IL" sz="1000" b="1"/>
              <a:t>אחר</a:t>
            </a:r>
            <a:endParaRPr lang="he-IL" sz="1000"/>
          </a:p>
        </p:txBody>
      </p:sp>
      <p:sp>
        <p:nvSpPr>
          <p:cNvPr id="43" name="מלבן 42"/>
          <p:cNvSpPr/>
          <p:nvPr/>
        </p:nvSpPr>
        <p:spPr>
          <a:xfrm>
            <a:off x="539750" y="5229225"/>
            <a:ext cx="6337300" cy="366713"/>
          </a:xfrm>
          <a:prstGeom prst="rect">
            <a:avLst/>
          </a:prstGeom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he-IL" sz="1000">
                <a:solidFill>
                  <a:srgbClr val="461169"/>
                </a:solidFill>
              </a:rPr>
              <a:t>בטיחות, חינוך לבטיחות, בטיחות בדרכים, הנצחה, ציבורי (רשויות, קרנות עירוניות)</a:t>
            </a:r>
            <a:r>
              <a:rPr lang="he-IL"/>
              <a:t> </a:t>
            </a:r>
            <a:endParaRPr lang="en-US"/>
          </a:p>
        </p:txBody>
      </p:sp>
      <p:sp>
        <p:nvSpPr>
          <p:cNvPr id="48" name="לחצן פעולה: התאמה אישית 47">
            <a:hlinkClick r:id="rId2" action="ppaction://hlinksldjump" highlightClick="1"/>
          </p:cNvPr>
          <p:cNvSpPr/>
          <p:nvPr/>
        </p:nvSpPr>
        <p:spPr>
          <a:xfrm>
            <a:off x="642938" y="6143625"/>
            <a:ext cx="1714500" cy="428625"/>
          </a:xfrm>
          <a:prstGeom prst="actionButtonBlank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he-IL" dirty="0">
                <a:solidFill>
                  <a:schemeClr val="bg1"/>
                </a:solidFill>
              </a:rPr>
              <a:t>חזרה למודל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Line 4"/>
          <p:cNvSpPr>
            <a:spLocks noChangeShapeType="1"/>
          </p:cNvSpPr>
          <p:nvPr/>
        </p:nvSpPr>
        <p:spPr bwMode="auto">
          <a:xfrm>
            <a:off x="1835150" y="1196975"/>
            <a:ext cx="5545138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8195" name="Rectangle 5"/>
          <p:cNvSpPr>
            <a:spLocks noChangeArrowheads="1"/>
          </p:cNvSpPr>
          <p:nvPr/>
        </p:nvSpPr>
        <p:spPr bwMode="auto">
          <a:xfrm>
            <a:off x="4138613" y="787400"/>
            <a:ext cx="16065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he-IL" sz="2000" b="1">
                <a:solidFill>
                  <a:srgbClr val="461169"/>
                </a:solidFill>
                <a:ea typeface="MS Mincho" panose="02020609040205080304" pitchFamily="49" charset="-128"/>
              </a:rPr>
              <a:t>אוכלוסיית יעד</a:t>
            </a:r>
            <a:endParaRPr lang="he-IL" sz="2800">
              <a:solidFill>
                <a:srgbClr val="461169"/>
              </a:solidFill>
            </a:endParaRPr>
          </a:p>
        </p:txBody>
      </p:sp>
      <p:sp>
        <p:nvSpPr>
          <p:cNvPr id="8196" name="Rectangle 3"/>
          <p:cNvSpPr txBox="1">
            <a:spLocks noChangeArrowheads="1"/>
          </p:cNvSpPr>
          <p:nvPr/>
        </p:nvSpPr>
        <p:spPr bwMode="auto">
          <a:xfrm flipH="1">
            <a:off x="611188" y="1268413"/>
            <a:ext cx="7753350" cy="446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50000"/>
              </a:spcBef>
              <a:buFontTx/>
              <a:buBlip>
                <a:blip r:embed="rId2"/>
              </a:buBlip>
            </a:pPr>
            <a:r>
              <a:rPr lang="he-IL" b="1">
                <a:solidFill>
                  <a:srgbClr val="461169"/>
                </a:solidFill>
              </a:rPr>
              <a:t>גיל</a:t>
            </a:r>
            <a:r>
              <a:rPr lang="he-IL"/>
              <a:t>: גיל רך, ילדים, נוער, נוער בסיכון, צעירים, מבוגרים, קשישים.</a:t>
            </a:r>
            <a:r>
              <a:rPr lang="en-US"/>
              <a:t> </a:t>
            </a:r>
            <a:endParaRPr lang="he-IL"/>
          </a:p>
          <a:p>
            <a:pPr eaLnBrk="1" hangingPunct="1">
              <a:lnSpc>
                <a:spcPct val="120000"/>
              </a:lnSpc>
              <a:spcBef>
                <a:spcPct val="50000"/>
              </a:spcBef>
              <a:buFontTx/>
              <a:buBlip>
                <a:blip r:embed="rId2"/>
              </a:buBlip>
            </a:pPr>
            <a:r>
              <a:rPr lang="he-IL" b="1">
                <a:solidFill>
                  <a:srgbClr val="461169"/>
                </a:solidFill>
              </a:rPr>
              <a:t>מגזר ומגדר</a:t>
            </a:r>
            <a:r>
              <a:rPr lang="he-IL"/>
              <a:t>: נשים, עולים חדשים, חילונים, דתיים (חרדים, נוצרים, מוסלמים),  ערבים אזרחי מדינת ישראל, דרוזים, בדואים, פלסטינים, מהגרי עבודה, מובטלים, הקהילה הגאה, בעלי התמכרויות, אוכלוסיות מצוקה וסיכון. </a:t>
            </a:r>
          </a:p>
          <a:p>
            <a:pPr eaLnBrk="1" hangingPunct="1">
              <a:lnSpc>
                <a:spcPct val="120000"/>
              </a:lnSpc>
              <a:spcBef>
                <a:spcPct val="50000"/>
              </a:spcBef>
              <a:buFontTx/>
              <a:buBlip>
                <a:blip r:embed="rId2"/>
              </a:buBlip>
            </a:pPr>
            <a:r>
              <a:rPr lang="he-IL" b="1">
                <a:solidFill>
                  <a:srgbClr val="461169"/>
                </a:solidFill>
              </a:rPr>
              <a:t>גיאוגרפיה</a:t>
            </a:r>
            <a:r>
              <a:rPr lang="he-IL" b="1"/>
              <a:t> </a:t>
            </a:r>
            <a:r>
              <a:rPr lang="he-IL"/>
              <a:t>: פריפריה, פעילויות עירוניות, רשויות מקומיות </a:t>
            </a:r>
          </a:p>
          <a:p>
            <a:pPr eaLnBrk="1" hangingPunct="1">
              <a:lnSpc>
                <a:spcPct val="120000"/>
              </a:lnSpc>
              <a:spcBef>
                <a:spcPct val="50000"/>
              </a:spcBef>
              <a:buFontTx/>
              <a:buBlip>
                <a:blip r:embed="rId2"/>
              </a:buBlip>
            </a:pPr>
            <a:r>
              <a:rPr lang="he-IL" b="1">
                <a:solidFill>
                  <a:srgbClr val="461169"/>
                </a:solidFill>
              </a:rPr>
              <a:t>מגזר שלישי: </a:t>
            </a:r>
            <a:r>
              <a:rPr lang="he-IL"/>
              <a:t>ארגוני מגזר שלישי</a:t>
            </a:r>
            <a:r>
              <a:rPr lang="he-IL" b="1"/>
              <a:t> </a:t>
            </a:r>
            <a:r>
              <a:rPr lang="he-IL"/>
              <a:t>/ מנהלים במגזר השלישי / מתנדבים</a:t>
            </a:r>
          </a:p>
          <a:p>
            <a:pPr eaLnBrk="1" hangingPunct="1">
              <a:lnSpc>
                <a:spcPct val="120000"/>
              </a:lnSpc>
              <a:spcBef>
                <a:spcPct val="50000"/>
              </a:spcBef>
              <a:buFontTx/>
              <a:buBlip>
                <a:blip r:embed="rId2"/>
              </a:buBlip>
            </a:pPr>
            <a:r>
              <a:rPr lang="he-IL" b="1">
                <a:solidFill>
                  <a:srgbClr val="461169"/>
                </a:solidFill>
              </a:rPr>
              <a:t>מוגבלויות</a:t>
            </a:r>
            <a:r>
              <a:rPr lang="he-IL"/>
              <a:t>:</a:t>
            </a:r>
            <a:r>
              <a:rPr lang="he-IL" b="1"/>
              <a:t> </a:t>
            </a:r>
            <a:r>
              <a:rPr lang="he-IL"/>
              <a:t>מוגבלויות פיזיות, שכליות ונפשיות, חולים, משפחות חולים, ניצולי שואה</a:t>
            </a:r>
          </a:p>
          <a:p>
            <a:pPr eaLnBrk="1" hangingPunct="1">
              <a:lnSpc>
                <a:spcPct val="120000"/>
              </a:lnSpc>
              <a:spcBef>
                <a:spcPct val="50000"/>
              </a:spcBef>
              <a:buFontTx/>
              <a:buBlip>
                <a:blip r:embed="rId2"/>
              </a:buBlip>
            </a:pPr>
            <a:r>
              <a:rPr lang="he-IL" b="1">
                <a:solidFill>
                  <a:srgbClr val="461169"/>
                </a:solidFill>
              </a:rPr>
              <a:t>אחר</a:t>
            </a:r>
            <a:r>
              <a:rPr lang="he-IL"/>
              <a:t>: חיילים, כלל הציבור, משפחות, פעילי סביבה, ספורטאים</a:t>
            </a:r>
          </a:p>
        </p:txBody>
      </p:sp>
      <p:sp>
        <p:nvSpPr>
          <p:cNvPr id="5" name="לחצן פעולה: התאמה אישית 4">
            <a:hlinkClick r:id="rId3" action="ppaction://hlinksldjump" highlightClick="1"/>
          </p:cNvPr>
          <p:cNvSpPr/>
          <p:nvPr/>
        </p:nvSpPr>
        <p:spPr>
          <a:xfrm>
            <a:off x="642938" y="6143625"/>
            <a:ext cx="1714500" cy="428625"/>
          </a:xfrm>
          <a:prstGeom prst="actionButtonBlank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he-IL" dirty="0">
                <a:solidFill>
                  <a:schemeClr val="bg1"/>
                </a:solidFill>
              </a:rPr>
              <a:t>חזרה למודל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Line 4"/>
          <p:cNvSpPr>
            <a:spLocks noChangeShapeType="1"/>
          </p:cNvSpPr>
          <p:nvPr/>
        </p:nvSpPr>
        <p:spPr bwMode="auto">
          <a:xfrm>
            <a:off x="1785938" y="1214438"/>
            <a:ext cx="5545137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9219" name="Rectangle 5"/>
          <p:cNvSpPr>
            <a:spLocks noChangeArrowheads="1"/>
          </p:cNvSpPr>
          <p:nvPr/>
        </p:nvSpPr>
        <p:spPr bwMode="auto">
          <a:xfrm>
            <a:off x="3340100" y="815975"/>
            <a:ext cx="26050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he-IL" sz="2000" b="1">
                <a:solidFill>
                  <a:srgbClr val="461169"/>
                </a:solidFill>
                <a:ea typeface="MS Mincho" panose="02020609040205080304" pitchFamily="49" charset="-128"/>
              </a:rPr>
              <a:t>משאבים ורמת מעורבות</a:t>
            </a:r>
          </a:p>
        </p:txBody>
      </p:sp>
      <p:sp>
        <p:nvSpPr>
          <p:cNvPr id="5" name="מלבן 4"/>
          <p:cNvSpPr/>
          <p:nvPr/>
        </p:nvSpPr>
        <p:spPr>
          <a:xfrm>
            <a:off x="849303" y="2149466"/>
            <a:ext cx="3508383" cy="428628"/>
          </a:xfrm>
          <a:prstGeom prst="rect">
            <a:avLst/>
          </a:prstGeom>
          <a:solidFill>
            <a:srgbClr val="99CC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defRPr/>
            </a:pPr>
            <a:r>
              <a:rPr lang="he-IL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כסף</a:t>
            </a:r>
            <a:r>
              <a:rPr lang="he-IL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: משאבים פיננסים</a:t>
            </a:r>
            <a:endParaRPr lang="he-IL" sz="1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6" name="מלבן 5"/>
          <p:cNvSpPr/>
          <p:nvPr/>
        </p:nvSpPr>
        <p:spPr>
          <a:xfrm>
            <a:off x="849303" y="2657470"/>
            <a:ext cx="3508383" cy="428628"/>
          </a:xfrm>
          <a:prstGeom prst="rect">
            <a:avLst/>
          </a:prstGeom>
          <a:solidFill>
            <a:srgbClr val="99CC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defRPr/>
            </a:pPr>
            <a:r>
              <a:rPr lang="he-IL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זמן</a:t>
            </a:r>
            <a:r>
              <a:rPr lang="he-IL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: מעורבות אישית, עבודה עם או למען ארגון</a:t>
            </a:r>
            <a:endParaRPr lang="he-IL" sz="1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7" name="מלבן 6"/>
          <p:cNvSpPr/>
          <p:nvPr/>
        </p:nvSpPr>
        <p:spPr>
          <a:xfrm>
            <a:off x="849303" y="3160712"/>
            <a:ext cx="3508383" cy="428627"/>
          </a:xfrm>
          <a:prstGeom prst="rect">
            <a:avLst/>
          </a:prstGeom>
          <a:solidFill>
            <a:srgbClr val="99CC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defRPr/>
            </a:pPr>
            <a:r>
              <a:rPr lang="he-IL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תרומה שוות ערך</a:t>
            </a:r>
            <a:r>
              <a:rPr lang="he-IL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: כסף ומוצרים</a:t>
            </a:r>
            <a:endParaRPr lang="he-IL" sz="1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8" name="מלבן 7"/>
          <p:cNvSpPr/>
          <p:nvPr/>
        </p:nvSpPr>
        <p:spPr>
          <a:xfrm>
            <a:off x="857224" y="1597738"/>
            <a:ext cx="3500462" cy="428628"/>
          </a:xfrm>
          <a:prstGeom prst="rect">
            <a:avLst/>
          </a:prstGeom>
          <a:solidFill>
            <a:srgbClr val="00206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he-IL" sz="2400" b="1" dirty="0"/>
              <a:t>משאבים</a:t>
            </a:r>
            <a:endParaRPr lang="he-IL" sz="2400" b="1" dirty="0"/>
          </a:p>
        </p:txBody>
      </p:sp>
      <p:sp>
        <p:nvSpPr>
          <p:cNvPr id="19" name="מלבן 18"/>
          <p:cNvSpPr/>
          <p:nvPr/>
        </p:nvSpPr>
        <p:spPr>
          <a:xfrm>
            <a:off x="3441690" y="4602170"/>
            <a:ext cx="3510000" cy="428628"/>
          </a:xfrm>
          <a:prstGeom prst="rect">
            <a:avLst/>
          </a:prstGeom>
          <a:solidFill>
            <a:srgbClr val="99CC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defRPr/>
            </a:pPr>
            <a:r>
              <a:rPr lang="he-IL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חד צדדי: </a:t>
            </a:r>
            <a:r>
              <a:rPr lang="he-IL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תמיכה כספית</a:t>
            </a:r>
            <a:endParaRPr lang="he-IL" sz="1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0" name="מלבן 19"/>
          <p:cNvSpPr/>
          <p:nvPr/>
        </p:nvSpPr>
        <p:spPr>
          <a:xfrm>
            <a:off x="3419454" y="5103824"/>
            <a:ext cx="3510000" cy="428628"/>
          </a:xfrm>
          <a:prstGeom prst="rect">
            <a:avLst/>
          </a:prstGeom>
          <a:solidFill>
            <a:srgbClr val="99CC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defRPr/>
            </a:pPr>
            <a:r>
              <a:rPr lang="he-IL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מוגבל</a:t>
            </a:r>
            <a:r>
              <a:rPr lang="he-IL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: מעורבות כגורם בינים – הקמת קרן, </a:t>
            </a:r>
            <a:r>
              <a:rPr lang="he-IL" sz="13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תרומה לקרן, שותפות במעגל נתינה</a:t>
            </a:r>
            <a:endParaRPr lang="he-IL" sz="13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1" name="מלבן 20"/>
          <p:cNvSpPr/>
          <p:nvPr/>
        </p:nvSpPr>
        <p:spPr>
          <a:xfrm>
            <a:off x="3441700" y="5607050"/>
            <a:ext cx="3509963" cy="428625"/>
          </a:xfrm>
          <a:prstGeom prst="rect">
            <a:avLst/>
          </a:prstGeom>
          <a:solidFill>
            <a:srgbClr val="99CC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defRPr/>
            </a:pPr>
            <a:r>
              <a:rPr lang="he-IL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ישיר</a:t>
            </a:r>
            <a:r>
              <a:rPr lang="he-IL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: הקמת עמותה, שותפות עם עמותה, </a:t>
            </a:r>
            <a:r>
              <a:rPr lang="he-IL" sz="13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תמיכה בעמותה</a:t>
            </a:r>
            <a:endParaRPr lang="he-IL" sz="13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" name="מלבן 21"/>
          <p:cNvSpPr/>
          <p:nvPr/>
        </p:nvSpPr>
        <p:spPr>
          <a:xfrm>
            <a:off x="3441690" y="4092578"/>
            <a:ext cx="3510000" cy="428628"/>
          </a:xfrm>
          <a:prstGeom prst="rect">
            <a:avLst/>
          </a:prstGeom>
          <a:solidFill>
            <a:srgbClr val="00206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he-IL" sz="2400" b="1" dirty="0"/>
              <a:t>רמת מעורבות</a:t>
            </a:r>
            <a:endParaRPr lang="he-IL" sz="2400" b="1" dirty="0"/>
          </a:p>
        </p:txBody>
      </p:sp>
      <p:sp>
        <p:nvSpPr>
          <p:cNvPr id="27" name="לחצן פעולה: התאמה אישית 26">
            <a:hlinkClick r:id="rId2" action="ppaction://hlinksldjump" highlightClick="1"/>
          </p:cNvPr>
          <p:cNvSpPr/>
          <p:nvPr/>
        </p:nvSpPr>
        <p:spPr>
          <a:xfrm>
            <a:off x="642938" y="6143625"/>
            <a:ext cx="1714500" cy="428625"/>
          </a:xfrm>
          <a:prstGeom prst="actionButtonBlank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he-IL" dirty="0">
                <a:solidFill>
                  <a:schemeClr val="bg1"/>
                </a:solidFill>
              </a:rPr>
              <a:t>חזרה למודל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Line 4"/>
          <p:cNvSpPr>
            <a:spLocks noChangeShapeType="1"/>
          </p:cNvSpPr>
          <p:nvPr/>
        </p:nvSpPr>
        <p:spPr bwMode="auto">
          <a:xfrm>
            <a:off x="1835150" y="1196975"/>
            <a:ext cx="5545138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10243" name="Rectangle 5"/>
          <p:cNvSpPr>
            <a:spLocks noChangeArrowheads="1"/>
          </p:cNvSpPr>
          <p:nvPr/>
        </p:nvSpPr>
        <p:spPr bwMode="auto">
          <a:xfrm>
            <a:off x="3990975" y="815975"/>
            <a:ext cx="17208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he-IL" sz="2000" b="1">
                <a:solidFill>
                  <a:srgbClr val="461169"/>
                </a:solidFill>
                <a:ea typeface="MS Mincho" panose="02020609040205080304" pitchFamily="49" charset="-128"/>
              </a:rPr>
              <a:t>עקרונות מנחים</a:t>
            </a:r>
          </a:p>
        </p:txBody>
      </p:sp>
      <p:sp>
        <p:nvSpPr>
          <p:cNvPr id="10244" name="Rectangle 3"/>
          <p:cNvSpPr txBox="1">
            <a:spLocks noChangeArrowheads="1"/>
          </p:cNvSpPr>
          <p:nvPr/>
        </p:nvSpPr>
        <p:spPr bwMode="auto">
          <a:xfrm>
            <a:off x="571500" y="1000125"/>
            <a:ext cx="7848600" cy="3887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Blip>
                <a:blip r:embed="rId2"/>
              </a:buBlip>
            </a:pPr>
            <a:endParaRPr lang="en-US"/>
          </a:p>
          <a:p>
            <a:pPr eaLnBrk="1" hangingPunct="1">
              <a:spcBef>
                <a:spcPct val="50000"/>
              </a:spcBef>
              <a:buFontTx/>
              <a:buBlip>
                <a:blip r:embed="rId2"/>
              </a:buBlip>
            </a:pPr>
            <a:r>
              <a:rPr lang="he-IL" b="1">
                <a:solidFill>
                  <a:srgbClr val="461169"/>
                </a:solidFill>
              </a:rPr>
              <a:t>מינוף: </a:t>
            </a:r>
            <a:r>
              <a:rPr lang="he-IL"/>
              <a:t>סוג שותפים ושותפות</a:t>
            </a:r>
          </a:p>
          <a:p>
            <a:pPr eaLnBrk="1" hangingPunct="1">
              <a:spcBef>
                <a:spcPct val="50000"/>
              </a:spcBef>
              <a:buFontTx/>
              <a:buBlip>
                <a:blip r:embed="rId2"/>
              </a:buBlip>
            </a:pPr>
            <a:r>
              <a:rPr lang="he-IL" b="1">
                <a:solidFill>
                  <a:srgbClr val="461169"/>
                </a:solidFill>
              </a:rPr>
              <a:t>רמת הסיכון: </a:t>
            </a:r>
            <a:r>
              <a:rPr lang="he-IL"/>
              <a:t>רמת ניבוי ההצלחה מראש</a:t>
            </a:r>
          </a:p>
          <a:p>
            <a:pPr eaLnBrk="1" hangingPunct="1">
              <a:spcBef>
                <a:spcPct val="50000"/>
              </a:spcBef>
              <a:buFontTx/>
              <a:buBlip>
                <a:blip r:embed="rId2"/>
              </a:buBlip>
            </a:pPr>
            <a:r>
              <a:rPr lang="he-IL" b="1">
                <a:solidFill>
                  <a:srgbClr val="461169"/>
                </a:solidFill>
              </a:rPr>
              <a:t>מיקוד השקעה: </a:t>
            </a:r>
            <a:r>
              <a:rPr lang="he-IL"/>
              <a:t>על תחום, על ארגון או על פרויקט</a:t>
            </a:r>
          </a:p>
          <a:p>
            <a:pPr eaLnBrk="1" hangingPunct="1">
              <a:spcBef>
                <a:spcPct val="50000"/>
              </a:spcBef>
              <a:buFontTx/>
              <a:buBlip>
                <a:blip r:embed="rId2"/>
              </a:buBlip>
            </a:pPr>
            <a:r>
              <a:rPr lang="he-IL" b="1">
                <a:solidFill>
                  <a:srgbClr val="461169"/>
                </a:solidFill>
              </a:rPr>
              <a:t>ברות קיימא: </a:t>
            </a:r>
            <a:r>
              <a:rPr lang="he-IL"/>
              <a:t>היחס בין השקעה בהווה לבין העתיד</a:t>
            </a:r>
          </a:p>
          <a:p>
            <a:pPr eaLnBrk="1" hangingPunct="1">
              <a:spcBef>
                <a:spcPct val="50000"/>
              </a:spcBef>
              <a:buFontTx/>
              <a:buBlip>
                <a:blip r:embed="rId2"/>
              </a:buBlip>
            </a:pPr>
            <a:r>
              <a:rPr lang="he-IL" b="1">
                <a:solidFill>
                  <a:srgbClr val="461169"/>
                </a:solidFill>
              </a:rPr>
              <a:t>פוטנציאל צמיחה: </a:t>
            </a:r>
            <a:r>
              <a:rPr lang="he-IL"/>
              <a:t>בסיס לצמיחה או כניסה חד פעמית</a:t>
            </a:r>
          </a:p>
          <a:p>
            <a:pPr eaLnBrk="1" hangingPunct="1">
              <a:spcBef>
                <a:spcPct val="50000"/>
              </a:spcBef>
              <a:buFontTx/>
              <a:buBlip>
                <a:blip r:embed="rId2"/>
              </a:buBlip>
            </a:pPr>
            <a:r>
              <a:rPr lang="he-IL" b="1">
                <a:solidFill>
                  <a:srgbClr val="461169"/>
                </a:solidFill>
              </a:rPr>
              <a:t>ותק</a:t>
            </a:r>
            <a:r>
              <a:rPr lang="he-IL"/>
              <a:t>: פרויקט קיים או חדש</a:t>
            </a:r>
          </a:p>
          <a:p>
            <a:pPr eaLnBrk="1" hangingPunct="1">
              <a:spcBef>
                <a:spcPct val="50000"/>
              </a:spcBef>
              <a:buFontTx/>
              <a:buBlip>
                <a:blip r:embed="rId2"/>
              </a:buBlip>
            </a:pPr>
            <a:r>
              <a:rPr lang="he-IL" b="1">
                <a:solidFill>
                  <a:srgbClr val="461169"/>
                </a:solidFill>
              </a:rPr>
              <a:t>גודל: </a:t>
            </a:r>
            <a:r>
              <a:rPr lang="he-IL"/>
              <a:t>ארגון גדול או קטן</a:t>
            </a:r>
          </a:p>
          <a:p>
            <a:pPr eaLnBrk="1" hangingPunct="1">
              <a:spcBef>
                <a:spcPct val="50000"/>
              </a:spcBef>
              <a:buFontTx/>
              <a:buBlip>
                <a:blip r:embed="rId2"/>
              </a:buBlip>
            </a:pPr>
            <a:r>
              <a:rPr lang="he-IL" b="1">
                <a:solidFill>
                  <a:srgbClr val="461169"/>
                </a:solidFill>
              </a:rPr>
              <a:t>מבוססות</a:t>
            </a:r>
            <a:r>
              <a:rPr lang="he-IL"/>
              <a:t>: ארגון מוביל או ארגון בתחילת דרכו</a:t>
            </a:r>
          </a:p>
          <a:p>
            <a:pPr eaLnBrk="1" hangingPunct="1">
              <a:spcBef>
                <a:spcPct val="50000"/>
              </a:spcBef>
              <a:buFontTx/>
              <a:buBlip>
                <a:blip r:embed="rId2"/>
              </a:buBlip>
            </a:pPr>
            <a:r>
              <a:rPr lang="he-IL" b="1">
                <a:solidFill>
                  <a:srgbClr val="461169"/>
                </a:solidFill>
              </a:rPr>
              <a:t>נראות</a:t>
            </a:r>
            <a:r>
              <a:rPr lang="he-IL">
                <a:solidFill>
                  <a:srgbClr val="461169"/>
                </a:solidFill>
              </a:rPr>
              <a:t>: </a:t>
            </a:r>
            <a:r>
              <a:rPr lang="he-IL"/>
              <a:t>תהודה ציבורית וחשיפה גבוהה או נמוכה</a:t>
            </a:r>
          </a:p>
          <a:p>
            <a:pPr eaLnBrk="1" hangingPunct="1">
              <a:spcBef>
                <a:spcPct val="50000"/>
              </a:spcBef>
              <a:buFontTx/>
              <a:buBlip>
                <a:blip r:embed="rId2"/>
              </a:buBlip>
            </a:pPr>
            <a:r>
              <a:rPr lang="he-IL" b="1">
                <a:solidFill>
                  <a:srgbClr val="461169"/>
                </a:solidFill>
              </a:rPr>
              <a:t>אסטרטגיית יציאה: </a:t>
            </a:r>
            <a:r>
              <a:rPr lang="he-IL"/>
              <a:t>יציאה, מדורגת, המשכיות</a:t>
            </a:r>
          </a:p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5" name="לחצן פעולה: התאמה אישית 4">
            <a:hlinkClick r:id="rId3" action="ppaction://hlinksldjump" highlightClick="1"/>
          </p:cNvPr>
          <p:cNvSpPr/>
          <p:nvPr/>
        </p:nvSpPr>
        <p:spPr>
          <a:xfrm>
            <a:off x="642938" y="6143625"/>
            <a:ext cx="1714500" cy="428625"/>
          </a:xfrm>
          <a:prstGeom prst="actionButtonBlank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he-IL" dirty="0">
                <a:solidFill>
                  <a:schemeClr val="bg1"/>
                </a:solidFill>
              </a:rPr>
              <a:t>חזרה למודל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ערכת נושא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7843</TotalTime>
  <Words>670</Words>
  <Application>Microsoft Office PowerPoint</Application>
  <PresentationFormat>On-screen Show (4:3)</PresentationFormat>
  <Paragraphs>121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MS Mincho</vt:lpstr>
      <vt:lpstr>Calibri</vt:lpstr>
      <vt:lpstr>Lucida Handwriting</vt:lpstr>
      <vt:lpstr>Guttman Yad-Brush</vt:lpstr>
      <vt:lpstr>Default Design</vt:lpstr>
      <vt:lpstr>PowerPoint Presentation</vt:lpstr>
      <vt:lpstr>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Offi</dc:creator>
  <cp:lastModifiedBy>Walter O'brien</cp:lastModifiedBy>
  <cp:revision>1023</cp:revision>
  <dcterms:created xsi:type="dcterms:W3CDTF">2006-05-11T05:32:44Z</dcterms:created>
  <dcterms:modified xsi:type="dcterms:W3CDTF">2016-10-20T13:36:54Z</dcterms:modified>
</cp:coreProperties>
</file>