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62" r:id="rId4"/>
    <p:sldId id="263" r:id="rId5"/>
    <p:sldId id="259" r:id="rId6"/>
    <p:sldId id="260" r:id="rId7"/>
    <p:sldId id="264" r:id="rId8"/>
    <p:sldId id="265" r:id="rId9"/>
    <p:sldId id="267" r:id="rId10"/>
    <p:sldId id="268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110C"/>
    <a:srgbClr val="6D6E70"/>
    <a:srgbClr val="A9C9FF"/>
    <a:srgbClr val="F3F3F3"/>
    <a:srgbClr val="F8F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0853" autoAdjust="0"/>
  </p:normalViewPr>
  <p:slideViewPr>
    <p:cSldViewPr>
      <p:cViewPr varScale="1">
        <p:scale>
          <a:sx n="90" d="100"/>
          <a:sy n="90" d="100"/>
        </p:scale>
        <p:origin x="16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ea typeface="ＭＳ Ｐゴシック" pitchFamily="1" charset="-128"/>
              </a:defRPr>
            </a:lvl1pPr>
          </a:lstStyle>
          <a:p>
            <a:pPr>
              <a:defRPr/>
            </a:pPr>
            <a:fld id="{00F79E57-AFB7-4A5D-8DF2-FE6E132F1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44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FFB5662-6CDC-40BE-9352-EF5ED2985770}" type="slidenum">
              <a:rPr lang="en-US" sz="1200" i="0" smtClean="0"/>
              <a:pPr/>
              <a:t>1</a:t>
            </a:fld>
            <a:endParaRPr lang="en-US" sz="1200" i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7053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0" y="0"/>
            <a:ext cx="9144000" cy="4648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24"/>
          <p:cNvSpPr>
            <a:spLocks noChangeShapeType="1"/>
          </p:cNvSpPr>
          <p:nvPr/>
        </p:nvSpPr>
        <p:spPr bwMode="auto">
          <a:xfrm>
            <a:off x="2106613" y="2551113"/>
            <a:ext cx="490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53"/>
          <p:cNvSpPr>
            <a:spLocks noChangeShapeType="1"/>
          </p:cNvSpPr>
          <p:nvPr/>
        </p:nvSpPr>
        <p:spPr bwMode="auto">
          <a:xfrm>
            <a:off x="0" y="4648200"/>
            <a:ext cx="91440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763713"/>
            <a:ext cx="8226425" cy="5080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014413"/>
            <a:ext cx="8226425" cy="776287"/>
          </a:xfrm>
        </p:spPr>
        <p:txBody>
          <a:bodyPr/>
          <a:lstStyle>
            <a:lvl1pPr algn="ctr">
              <a:defRPr sz="4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559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62A0D-57BC-4D90-951C-2611D4699956}" type="datetime4">
              <a:rPr lang="en-US"/>
              <a:pPr>
                <a:defRPr/>
              </a:pPr>
              <a:t>February 8, 2017</a:t>
            </a:fld>
            <a:endParaRPr lang="en-US" sz="1400" i="1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Customize header: View menu/Header and Footer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4034828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811213"/>
            <a:ext cx="1778000" cy="5080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811213"/>
            <a:ext cx="5181600" cy="5080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F277B-0FE9-45E3-A584-95F4FF2AEB08}" type="datetime4">
              <a:rPr lang="en-US"/>
              <a:pPr>
                <a:defRPr/>
              </a:pPr>
              <a:t>February 8, 2017</a:t>
            </a:fld>
            <a:endParaRPr lang="en-US" sz="1400" i="1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Customize header: View menu/Header and Footer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112883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B1BB5-C353-47FE-8558-F7D833BC0EE5}" type="datetime4">
              <a:rPr lang="en-US"/>
              <a:pPr>
                <a:defRPr/>
              </a:pPr>
              <a:t>February 8, 2017</a:t>
            </a:fld>
            <a:endParaRPr lang="en-US" sz="1400" i="1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Customize header: View menu/Header and Footer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2861858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781CB-D6CF-44AF-AEB7-156BAD2E4913}" type="datetime4">
              <a:rPr lang="en-US"/>
              <a:pPr>
                <a:defRPr/>
              </a:pPr>
              <a:t>February 8, 2017</a:t>
            </a:fld>
            <a:endParaRPr lang="en-US" sz="1400" i="1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Customize header: View menu/Header and Footer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954614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5588" y="1852613"/>
            <a:ext cx="3478212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852613"/>
            <a:ext cx="3479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FC1B4-04B4-42AB-9018-66A121C367CA}" type="datetime4">
              <a:rPr lang="en-US"/>
              <a:pPr>
                <a:defRPr/>
              </a:pPr>
              <a:t>February 8, 2017</a:t>
            </a:fld>
            <a:endParaRPr lang="en-US" sz="1400" i="1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Customize header: View menu/Header and Footer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1539594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0420D-B7D5-47CF-BD3C-F3C51FD24126}" type="datetime4">
              <a:rPr lang="en-US"/>
              <a:pPr>
                <a:defRPr/>
              </a:pPr>
              <a:t>February 8, 2017</a:t>
            </a:fld>
            <a:endParaRPr lang="en-US" sz="1400" i="1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Customize header: View menu/Header and Footer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51204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30489-E3AB-4A5E-B298-9E8904B45253}" type="datetime4">
              <a:rPr lang="en-US"/>
              <a:pPr>
                <a:defRPr/>
              </a:pPr>
              <a:t>February 8, 2017</a:t>
            </a:fld>
            <a:endParaRPr lang="en-US" sz="1400" i="1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Customize header: View menu/Header and Footer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50140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436ED-3295-41C9-8108-2C97328CACD3}" type="datetime4">
              <a:rPr lang="en-US"/>
              <a:pPr>
                <a:defRPr/>
              </a:pPr>
              <a:t>February 8, 2017</a:t>
            </a:fld>
            <a:endParaRPr lang="en-US" sz="1400" i="1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Customize header: View menu/Header and Footer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246750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650BA-CA34-42AD-B992-5F074A52842C}" type="datetime4">
              <a:rPr lang="en-US"/>
              <a:pPr>
                <a:defRPr/>
              </a:pPr>
              <a:t>February 8, 2017</a:t>
            </a:fld>
            <a:endParaRPr lang="en-US" sz="1400" i="1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Customize header: View menu/Header and Footer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1279351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7203B-8A59-4D86-B3E0-C419D88EB4BF}" type="datetime4">
              <a:rPr lang="en-US"/>
              <a:pPr>
                <a:defRPr/>
              </a:pPr>
              <a:t>February 8, 2017</a:t>
            </a:fld>
            <a:endParaRPr lang="en-US" sz="1400" i="1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Customize header: View menu/Header and Footer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95512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9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811213"/>
            <a:ext cx="71104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5588" y="1852613"/>
            <a:ext cx="71104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5200" y="15240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pitchFamily="1" charset="-128"/>
              </a:defRPr>
            </a:lvl1pPr>
          </a:lstStyle>
          <a:p>
            <a:pPr>
              <a:defRPr/>
            </a:pPr>
            <a:fld id="{88B39B6E-2013-410C-A796-8873F0DE0E96}" type="datetime4">
              <a:rPr lang="en-US"/>
              <a:pPr>
                <a:defRPr/>
              </a:pPr>
              <a:t>February 8, 2017</a:t>
            </a:fld>
            <a:endParaRPr lang="en-US" sz="1400" i="1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152400"/>
            <a:ext cx="495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en-US"/>
              <a:t>Customize header: View menu/Header and Footer</a:t>
            </a:r>
            <a:endParaRPr lang="en-US" sz="1400" i="1"/>
          </a:p>
        </p:txBody>
      </p:sp>
      <p:sp>
        <p:nvSpPr>
          <p:cNvPr id="1031" name="Line 36"/>
          <p:cNvSpPr>
            <a:spLocks noChangeShapeType="1"/>
          </p:cNvSpPr>
          <p:nvPr/>
        </p:nvSpPr>
        <p:spPr bwMode="auto">
          <a:xfrm>
            <a:off x="0" y="442913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37"/>
          <p:cNvSpPr>
            <a:spLocks noChangeShapeType="1"/>
          </p:cNvSpPr>
          <p:nvPr/>
        </p:nvSpPr>
        <p:spPr bwMode="auto">
          <a:xfrm>
            <a:off x="0" y="6156325"/>
            <a:ext cx="91440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40391"/>
            <a:ext cx="5791200" cy="5494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7D110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128713"/>
            <a:ext cx="8226425" cy="776287"/>
          </a:xfrm>
          <a:noFill/>
        </p:spPr>
        <p:txBody>
          <a:bodyPr/>
          <a:lstStyle/>
          <a:p>
            <a:r>
              <a:rPr lang="en-US" sz="2800" b="1" dirty="0"/>
              <a:t>Maximum Philanthropy:</a:t>
            </a:r>
            <a:br>
              <a:rPr lang="en-US" sz="2800" b="1" dirty="0"/>
            </a:br>
            <a:r>
              <a:rPr lang="en-US" sz="2800" b="1" dirty="0"/>
              <a:t>“Are Some Causes Objectively</a:t>
            </a:r>
            <a:br>
              <a:rPr lang="en-US" sz="2800" b="1" dirty="0"/>
            </a:br>
            <a:r>
              <a:rPr lang="en-US" sz="2800" b="1" dirty="0"/>
              <a:t>Better than Others?”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455612" y="2868613"/>
            <a:ext cx="8226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800" dirty="0">
                <a:solidFill>
                  <a:schemeClr val="bg1"/>
                </a:solidFill>
              </a:rPr>
              <a:t>Dr. Jamie Levine Daniel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Dr. Leslie Lenkowsky</a:t>
            </a:r>
          </a:p>
        </p:txBody>
      </p:sp>
      <p:sp>
        <p:nvSpPr>
          <p:cNvPr id="3076" name="Rectangle 22"/>
          <p:cNvSpPr>
            <a:spLocks noChangeArrowheads="1"/>
          </p:cNvSpPr>
          <p:nvPr/>
        </p:nvSpPr>
        <p:spPr bwMode="auto">
          <a:xfrm>
            <a:off x="457200" y="3810000"/>
            <a:ext cx="8226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February 16, 2017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751387"/>
            <a:ext cx="4404360" cy="201608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8634413" cy="1219200"/>
          </a:xfrm>
        </p:spPr>
        <p:txBody>
          <a:bodyPr/>
          <a:lstStyle/>
          <a:p>
            <a:r>
              <a:rPr lang="en-US" dirty="0"/>
              <a:t>How to be a worthy philanthropist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636000" cy="4595814"/>
          </a:xfrm>
        </p:spPr>
        <p:txBody>
          <a:bodyPr/>
          <a:lstStyle/>
          <a:p>
            <a:r>
              <a:rPr lang="en-US" dirty="0"/>
              <a:t>Identify problems that are personally meaningful</a:t>
            </a:r>
          </a:p>
          <a:p>
            <a:endParaRPr lang="en-US" dirty="0"/>
          </a:p>
          <a:p>
            <a:r>
              <a:rPr lang="en-US" dirty="0"/>
              <a:t>Focus on what one knows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Don’t expect to change the world</a:t>
            </a:r>
          </a:p>
          <a:p>
            <a:endParaRPr lang="en-US" dirty="0"/>
          </a:p>
          <a:p>
            <a:r>
              <a:rPr lang="en-US" dirty="0"/>
              <a:t>Be modest about measuring impacts</a:t>
            </a:r>
          </a:p>
          <a:p>
            <a:endParaRPr lang="en-US" dirty="0"/>
          </a:p>
          <a:p>
            <a:r>
              <a:rPr lang="en-US" dirty="0"/>
              <a:t>Balance short-term and long-term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913" y="2133600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12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8634413" cy="1066800"/>
          </a:xfrm>
        </p:spPr>
        <p:txBody>
          <a:bodyPr/>
          <a:lstStyle/>
          <a:p>
            <a:r>
              <a:rPr lang="en-US" dirty="0"/>
              <a:t>True and false philanthropy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636000" cy="482441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From </a:t>
            </a:r>
            <a:r>
              <a:rPr lang="en-US" i="1" dirty="0"/>
              <a:t>McGuffey’s Eclectic Fourth Reader</a:t>
            </a:r>
            <a:r>
              <a:rPr lang="en-US" dirty="0"/>
              <a:t>, 1848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2" y="1752600"/>
            <a:ext cx="8874001" cy="293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76201"/>
            <a:ext cx="1078057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2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1"/>
            <a:ext cx="8405813" cy="762000"/>
          </a:xfrm>
        </p:spPr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950200" cy="4748213"/>
          </a:xfrm>
        </p:spPr>
        <p:txBody>
          <a:bodyPr/>
          <a:lstStyle/>
          <a:p>
            <a:r>
              <a:rPr lang="en-US" dirty="0"/>
              <a:t>Philanthropic resources limited</a:t>
            </a:r>
          </a:p>
          <a:p>
            <a:endParaRPr lang="en-US" dirty="0"/>
          </a:p>
          <a:p>
            <a:r>
              <a:rPr lang="en-US" dirty="0"/>
              <a:t>“Needs” are numerous</a:t>
            </a:r>
          </a:p>
          <a:p>
            <a:endParaRPr lang="en-US" dirty="0"/>
          </a:p>
          <a:p>
            <a:r>
              <a:rPr lang="en-US" dirty="0"/>
              <a:t>Donations reflect individual preferences</a:t>
            </a:r>
          </a:p>
          <a:p>
            <a:endParaRPr lang="en-US" dirty="0"/>
          </a:p>
          <a:p>
            <a:r>
              <a:rPr lang="en-US" dirty="0"/>
              <a:t>Pluralism vs. unitary approach to public interest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609" y="1143000"/>
            <a:ext cx="22955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31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1"/>
            <a:ext cx="8634413" cy="1066800"/>
          </a:xfrm>
        </p:spPr>
        <p:txBody>
          <a:bodyPr/>
          <a:lstStyle/>
          <a:p>
            <a:r>
              <a:rPr lang="en-US" dirty="0"/>
              <a:t>The “Effective Philanthropy”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872413" cy="4519613"/>
          </a:xfrm>
        </p:spPr>
        <p:txBody>
          <a:bodyPr/>
          <a:lstStyle/>
          <a:p>
            <a:r>
              <a:rPr lang="en-US" dirty="0"/>
              <a:t>Philanthropy should achieve the “greatest good for the greatest number”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Peter Singer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Give Well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Robin Hood Foundation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“Strategic philanthropy”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err="1"/>
              <a:t>Guidestar</a:t>
            </a:r>
            <a:r>
              <a:rPr lang="en-US" dirty="0"/>
              <a:t> et. al.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Abdul Latif </a:t>
            </a:r>
            <a:r>
              <a:rPr lang="en-US" dirty="0" err="1"/>
              <a:t>Jameel</a:t>
            </a:r>
            <a:r>
              <a:rPr lang="en-US" dirty="0"/>
              <a:t> Poverty </a:t>
            </a:r>
          </a:p>
          <a:p>
            <a:pPr marL="457200" lvl="1" indent="0"/>
            <a:r>
              <a:rPr lang="en-US" dirty="0"/>
              <a:t>	Action Lab (MIT)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397919"/>
            <a:ext cx="17526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79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110413" cy="1143000"/>
          </a:xfrm>
        </p:spPr>
        <p:txBody>
          <a:bodyPr/>
          <a:lstStyle/>
          <a:p>
            <a:r>
              <a:rPr lang="en-US" dirty="0"/>
              <a:t>This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78800" cy="4595813"/>
          </a:xfrm>
        </p:spPr>
        <p:txBody>
          <a:bodyPr/>
          <a:lstStyle/>
          <a:p>
            <a:r>
              <a:rPr lang="en-US" dirty="0"/>
              <a:t>Goals</a:t>
            </a:r>
          </a:p>
          <a:p>
            <a:pPr lvl="1"/>
            <a:r>
              <a:rPr lang="en-US" dirty="0"/>
              <a:t>1.Debate the pros and cons of “effective philanthropy”</a:t>
            </a:r>
          </a:p>
          <a:p>
            <a:pPr lvl="1"/>
            <a:r>
              <a:rPr lang="en-US" dirty="0"/>
              <a:t>2. Examine some concerns of Israeli philanthropy in this context</a:t>
            </a:r>
          </a:p>
          <a:p>
            <a:pPr lvl="1"/>
            <a:r>
              <a:rPr lang="en-US" dirty="0"/>
              <a:t>3. Draw conclusions that will be useful to Israeli philanthropists, non-profits, and public officials</a:t>
            </a:r>
          </a:p>
          <a:p>
            <a:pPr lvl="1" algn="ctr"/>
            <a:r>
              <a:rPr lang="en-US" b="1" dirty="0"/>
              <a:t>PARTICIPATION IS ESSENTIAL!!!!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182" y="0"/>
            <a:ext cx="1919288" cy="191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96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387" y="1512094"/>
            <a:ext cx="6143625" cy="408622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" y="457199"/>
            <a:ext cx="7391400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i="0" kern="0" dirty="0"/>
              <a:t>The “trolley problem”</a:t>
            </a:r>
          </a:p>
        </p:txBody>
      </p:sp>
    </p:spTree>
    <p:extLst>
      <p:ext uri="{BB962C8B-B14F-4D97-AF65-F5344CB8AC3E}">
        <p14:creationId xmlns:p14="http://schemas.microsoft.com/office/powerpoint/2010/main" val="3705447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1295400"/>
            <a:ext cx="8559800" cy="4595813"/>
          </a:xfrm>
        </p:spPr>
        <p:txBody>
          <a:bodyPr/>
          <a:lstStyle/>
          <a:p>
            <a:r>
              <a:rPr lang="en-US" sz="2400" dirty="0"/>
              <a:t>Over 3 billion people living in poverty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About 1 billion children live in poverty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Poverty-rate approaching 50%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Poverty = $2.50 per day</a:t>
            </a:r>
          </a:p>
          <a:p>
            <a:pPr marL="514350" indent="-457200">
              <a:buFont typeface="Arial" panose="020B0604020202020204" pitchFamily="34" charset="0"/>
              <a:buChar char="•"/>
            </a:pPr>
            <a:r>
              <a:rPr lang="en-US" sz="2400" dirty="0"/>
              <a:t>Poverty rate in Israel: 21.7%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Child poverty rate:  30%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Ultra-Orthodox: 54.3% of families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Israeli Arabs:  52.6%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Poverty = $2125 per month (8086 NIS)</a:t>
            </a:r>
          </a:p>
          <a:p>
            <a:pPr marL="514350" indent="-457200">
              <a:buFont typeface="Arial" panose="020B0604020202020204" pitchFamily="34" charset="0"/>
              <a:buChar char="•"/>
            </a:pPr>
            <a:r>
              <a:rPr lang="en-US" sz="2400" dirty="0"/>
              <a:t>What is a philanthropist to do?</a:t>
            </a:r>
          </a:p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381000"/>
            <a:ext cx="74914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i="0" kern="0" dirty="0"/>
              <a:t>Helping the poor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112" y="2291336"/>
            <a:ext cx="2992088" cy="199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4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7" y="0"/>
            <a:ext cx="8558213" cy="1143000"/>
          </a:xfrm>
        </p:spPr>
        <p:txBody>
          <a:bodyPr/>
          <a:lstStyle/>
          <a:p>
            <a:r>
              <a:rPr lang="en-US" dirty="0"/>
              <a:t>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02600" cy="4291013"/>
          </a:xfrm>
        </p:spPr>
        <p:txBody>
          <a:bodyPr/>
          <a:lstStyle/>
          <a:p>
            <a:r>
              <a:rPr lang="en-US" sz="2400" dirty="0"/>
              <a:t>775 million adults lack minimal literacy skills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122 million are young people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17% of world’s adult population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2/3rds are women</a:t>
            </a:r>
          </a:p>
          <a:p>
            <a:pPr marL="514350" indent="-457200">
              <a:buFont typeface="Arial" panose="020B0604020202020204" pitchFamily="34" charset="0"/>
              <a:buChar char="•"/>
            </a:pPr>
            <a:r>
              <a:rPr lang="en-US" sz="2400" dirty="0"/>
              <a:t>In Israel, 97.8% of people are literate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96.8% of women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Literacy = able to read and write at age 15</a:t>
            </a:r>
          </a:p>
          <a:p>
            <a:pPr marL="514350" indent="-457200">
              <a:buFont typeface="Arial" panose="020B0604020202020204" pitchFamily="34" charset="0"/>
              <a:buChar char="•"/>
            </a:pPr>
            <a:r>
              <a:rPr lang="en-US" sz="2400" dirty="0"/>
              <a:t>What is a philanthropist to do?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1295400"/>
            <a:ext cx="1905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22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"/>
            <a:ext cx="8558213" cy="990599"/>
          </a:xfrm>
        </p:spPr>
        <p:txBody>
          <a:bodyPr/>
          <a:lstStyle/>
          <a:p>
            <a:r>
              <a:rPr lang="en-US" dirty="0"/>
              <a:t>Hunger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178800" cy="4976813"/>
          </a:xfrm>
        </p:spPr>
        <p:txBody>
          <a:bodyPr/>
          <a:lstStyle/>
          <a:p>
            <a:r>
              <a:rPr lang="en-US" sz="2400" dirty="0"/>
              <a:t>795 million people in world </a:t>
            </a:r>
          </a:p>
          <a:p>
            <a:pPr marL="0" indent="0">
              <a:buNone/>
            </a:pPr>
            <a:r>
              <a:rPr lang="en-US" sz="2400" dirty="0"/>
              <a:t>	do not have enough food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12.9% of world is undernourished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 Nearly 1 in 4 people in sub-Saharan Africa are malnourished	</a:t>
            </a:r>
          </a:p>
          <a:p>
            <a:pPr marL="514350" indent="-457200">
              <a:buFont typeface="Arial" panose="020B0604020202020204" pitchFamily="34" charset="0"/>
              <a:buChar char="•"/>
            </a:pPr>
            <a:r>
              <a:rPr lang="en-US" sz="2400" dirty="0"/>
              <a:t>Israel:  about 5% of population is considered undernourished (FAO figures)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CBS figures:  16% of Israelis give up food at least once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37% of Arabs, 13% of Jews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33% of Ultra-Orthodox, 14% religious, 8% secular, </a:t>
            </a:r>
          </a:p>
          <a:p>
            <a:pPr marL="514350" indent="-457200">
              <a:buFont typeface="Arial" panose="020B0604020202020204" pitchFamily="34" charset="0"/>
              <a:buChar char="•"/>
            </a:pPr>
            <a:r>
              <a:rPr lang="en-US" sz="2400" dirty="0"/>
              <a:t>What is a philanthropist to do?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957" y="316705"/>
            <a:ext cx="2381250" cy="158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72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26" y="152400"/>
            <a:ext cx="8482013" cy="1219200"/>
          </a:xfrm>
        </p:spPr>
        <p:txBody>
          <a:bodyPr/>
          <a:lstStyle/>
          <a:p>
            <a:r>
              <a:rPr lang="en-US" dirty="0"/>
              <a:t>How to be an effective philanthropist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78800" cy="4367213"/>
          </a:xfrm>
        </p:spPr>
        <p:txBody>
          <a:bodyPr/>
          <a:lstStyle/>
          <a:p>
            <a:r>
              <a:rPr lang="en-US" sz="2000" dirty="0"/>
              <a:t>Identify the most important problems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Focus on problems where you can make the most difference</a:t>
            </a:r>
          </a:p>
          <a:p>
            <a:endParaRPr lang="en-US" sz="2000" dirty="0"/>
          </a:p>
          <a:p>
            <a:r>
              <a:rPr lang="en-US" sz="2000" dirty="0"/>
              <a:t>Use methods that get the</a:t>
            </a:r>
          </a:p>
          <a:p>
            <a:pPr marL="0" indent="0">
              <a:buNone/>
            </a:pPr>
            <a:r>
              <a:rPr lang="en-US" sz="2000" dirty="0"/>
              <a:t>	biggest bang for the buck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Manage by results (and don’t be</a:t>
            </a:r>
          </a:p>
          <a:p>
            <a:pPr marL="0" indent="0">
              <a:buNone/>
            </a:pPr>
            <a:r>
              <a:rPr lang="en-US" sz="2000" dirty="0"/>
              <a:t>	deceived by counterfactuals)</a:t>
            </a:r>
          </a:p>
          <a:p>
            <a:endParaRPr lang="en-US" sz="2000" dirty="0"/>
          </a:p>
          <a:p>
            <a:r>
              <a:rPr lang="en-US" sz="2000" dirty="0"/>
              <a:t>Spend as much as you can as soon as you can</a:t>
            </a:r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200400"/>
            <a:ext cx="40481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05507"/>
      </p:ext>
    </p:extLst>
  </p:cSld>
  <p:clrMapOvr>
    <a:masterClrMapping/>
  </p:clrMapOvr>
</p:sld>
</file>

<file path=ppt/theme/theme1.xml><?xml version="1.0" encoding="utf-8"?>
<a:theme xmlns:a="http://schemas.openxmlformats.org/drawingml/2006/main" name="IU_general_red_LillySOP">
  <a:themeElements>
    <a:clrScheme name="Blank Presentation 1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7D110C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7D110C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FDAD7F5E-C262-4598-B276-6333C16BD361}" vid="{92A129E5-6845-4C77-92A7-25D9288EA77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20160921 LFSOP PowerPoint template</Template>
  <TotalTime>184</TotalTime>
  <Words>322</Words>
  <Application>Microsoft Office PowerPoint</Application>
  <PresentationFormat>On-screen Show (4:3)</PresentationFormat>
  <Paragraphs>95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ＭＳ Ｐゴシック</vt:lpstr>
      <vt:lpstr>Arial</vt:lpstr>
      <vt:lpstr>IU_general_red_LillySOP</vt:lpstr>
      <vt:lpstr>Maximum Philanthropy: “Are Some Causes Objectively Better than Others?”</vt:lpstr>
      <vt:lpstr>The Problem</vt:lpstr>
      <vt:lpstr>The “Effective Philanthropy” Movement</vt:lpstr>
      <vt:lpstr>This session</vt:lpstr>
      <vt:lpstr> </vt:lpstr>
      <vt:lpstr> </vt:lpstr>
      <vt:lpstr>Education</vt:lpstr>
      <vt:lpstr>Hunger</vt:lpstr>
      <vt:lpstr>How to be an effective philanthropist</vt:lpstr>
      <vt:lpstr>How to be a worthy philanthropist</vt:lpstr>
      <vt:lpstr>True and false philanthropy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Boyd-Stewart, Ann</dc:creator>
  <cp:lastModifiedBy>leslie lenkowsky</cp:lastModifiedBy>
  <cp:revision>31</cp:revision>
  <cp:lastPrinted>2006-11-16T20:01:38Z</cp:lastPrinted>
  <dcterms:created xsi:type="dcterms:W3CDTF">2017-01-05T17:33:51Z</dcterms:created>
  <dcterms:modified xsi:type="dcterms:W3CDTF">2017-02-08T19:41:45Z</dcterms:modified>
</cp:coreProperties>
</file>