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92" r:id="rId23"/>
    <p:sldId id="282" r:id="rId24"/>
    <p:sldId id="283" r:id="rId25"/>
    <p:sldId id="281" r:id="rId26"/>
    <p:sldId id="284" r:id="rId27"/>
    <p:sldId id="286" r:id="rId28"/>
    <p:sldId id="290" r:id="rId29"/>
    <p:sldId id="285" r:id="rId30"/>
    <p:sldId id="287" r:id="rId31"/>
    <p:sldId id="288" r:id="rId32"/>
    <p:sldId id="289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291" r:id="rId42"/>
    <p:sldId id="301" r:id="rId43"/>
    <p:sldId id="302" r:id="rId44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110C"/>
    <a:srgbClr val="6D6E70"/>
    <a:srgbClr val="A9C9FF"/>
    <a:srgbClr val="F3F3F3"/>
    <a:srgbClr val="F8F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0853" autoAdjust="0"/>
  </p:normalViewPr>
  <p:slideViewPr>
    <p:cSldViewPr>
      <p:cViewPr>
        <p:scale>
          <a:sx n="110" d="100"/>
          <a:sy n="110" d="100"/>
        </p:scale>
        <p:origin x="13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95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של מספר שקופית 5"/>
          <p:cNvSpPr>
            <a:spLocks noGrp="1"/>
          </p:cNvSpPr>
          <p:nvPr>
            <p:ph type="sldNum" sz="quarter" idx="3"/>
          </p:nvPr>
        </p:nvSpPr>
        <p:spPr>
          <a:xfrm>
            <a:off x="6142037" y="9496488"/>
            <a:ext cx="431800" cy="34607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1DA658D-BE73-4C61-8D23-6A30429704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71057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7"/>
            <a:ext cx="4984962" cy="446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344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2016" y="9431814"/>
            <a:ext cx="2945659" cy="496411"/>
          </a:xfrm>
          <a:prstGeom prst="rect">
            <a:avLst/>
          </a:prstGeom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FFB5662-6CDC-40BE-9352-EF5ED2985770}" type="slidenum">
              <a:rPr lang="en-US" sz="1200" i="0" smtClean="0"/>
              <a:pPr/>
              <a:t>1</a:t>
            </a:fld>
            <a:endParaRPr lang="en-US" sz="1200" i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7053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likely to donate money than give time or help a stranger.</a:t>
            </a:r>
          </a:p>
          <a:p>
            <a:r>
              <a:rPr lang="en-US" dirty="0"/>
              <a:t>Typical</a:t>
            </a:r>
            <a:r>
              <a:rPr lang="en-US" baseline="0" dirty="0"/>
              <a:t> of countries with higher GDPs.</a:t>
            </a:r>
          </a:p>
          <a:p>
            <a:r>
              <a:rPr lang="en-US" baseline="0" dirty="0"/>
              <a:t>Self-reported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2016" y="9431814"/>
            <a:ext cx="2945659" cy="4964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F79E57-AFB7-4A5D-8DF2-FE6E132F16A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05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 Charities Aid Foundation, Gross Domestic Philanthropy, January 2016.  Data from 2007-15</a:t>
            </a:r>
          </a:p>
          <a:p>
            <a:r>
              <a:rPr lang="en-US" dirty="0"/>
              <a:t>Israel:  0.6</a:t>
            </a:r>
            <a:r>
              <a:rPr lang="en-US" baseline="0" dirty="0"/>
              <a:t>% of GDP, Central Bureau of Statistics Report, Philanthropy of Israelis, 2009-11. US put at 1.7%</a:t>
            </a:r>
          </a:p>
          <a:p>
            <a:r>
              <a:rPr lang="en-US" baseline="0" dirty="0"/>
              <a:t>Does not include monetary value of volunteering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2016" y="9431814"/>
            <a:ext cx="2945659" cy="4964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F79E57-AFB7-4A5D-8DF2-FE6E132F16A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52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Israel not included in these figures.</a:t>
            </a:r>
          </a:p>
          <a:p>
            <a:r>
              <a:rPr lang="en-US" dirty="0"/>
              <a:t>Tax rates are correlated with helping</a:t>
            </a:r>
            <a:r>
              <a:rPr lang="en-US" baseline="0" dirty="0"/>
              <a:t> a stranger and volunteering too.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2016" y="9431814"/>
            <a:ext cx="2945659" cy="4964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F79E57-AFB7-4A5D-8DF2-FE6E132F16A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66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bequests, income from endowment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2016" y="9431814"/>
            <a:ext cx="2945659" cy="4964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F79E57-AFB7-4A5D-8DF2-FE6E132F16A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89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Salamon et. al., The State of Global Civil Society and Volunteering</a:t>
            </a:r>
            <a:r>
              <a:rPr lang="en-US" baseline="0" dirty="0"/>
              <a:t> (UN Nonprofit Handbook), data from 2002 – 2009.</a:t>
            </a:r>
          </a:p>
          <a:p>
            <a:endParaRPr lang="en-US" baseline="0" dirty="0"/>
          </a:p>
          <a:p>
            <a:r>
              <a:rPr lang="en-US" baseline="0" dirty="0"/>
              <a:t>Israel:  Philanthropy dominates civic international; government -- health, education, culture; fees – environment, professional, social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2016" y="9431814"/>
            <a:ext cx="2945659" cy="4964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F79E57-AFB7-4A5D-8DF2-FE6E132F16A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56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Late</a:t>
            </a:r>
            <a:r>
              <a:rPr lang="en-US" baseline="0" dirty="0"/>
              <a:t> 1990’s to mid-2000’s.  Data not available for Israel.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2016" y="9431814"/>
            <a:ext cx="2945659" cy="4964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F79E57-AFB7-4A5D-8DF2-FE6E132F16A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73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 Benjamin Gidron, The Israeli Third-Sector:</a:t>
            </a:r>
            <a:r>
              <a:rPr lang="en-US" baseline="0" dirty="0"/>
              <a:t>  Patterns of Activity and Growth, 1980 – 2007</a:t>
            </a:r>
          </a:p>
          <a:p>
            <a:r>
              <a:rPr lang="en-US" baseline="0" dirty="0"/>
              <a:t>Accompanied by increase of expenditures.  Est. at 11% of GDP.   30% growth between 1997 and 2004.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2016" y="9431814"/>
            <a:ext cx="2945659" cy="4964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F79E57-AFB7-4A5D-8DF2-FE6E132F16A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66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 OECD Social Expenditure Update (2016).  Rate of</a:t>
            </a:r>
            <a:r>
              <a:rPr lang="en-US" baseline="0" dirty="0"/>
              <a:t> growth has slowed down after 2000.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2016" y="9431814"/>
            <a:ext cx="2945659" cy="4964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F79E57-AFB7-4A5D-8DF2-FE6E132F16A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95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Includes pensions, payments for health and social services, et al.</a:t>
            </a:r>
            <a:r>
              <a:rPr lang="en-US" baseline="0" dirty="0"/>
              <a:t>  Includes social benefits provided by NGO’s..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2016" y="9431814"/>
            <a:ext cx="2945659" cy="4964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F79E57-AFB7-4A5D-8DF2-FE6E132F16A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129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Salamon et. al., The State of Global Civil Society and Volunteering</a:t>
            </a:r>
            <a:r>
              <a:rPr lang="en-US" baseline="0" dirty="0"/>
              <a:t> (UN Nonprofit Handbook), data from 2002 – 2009.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2016" y="9431814"/>
            <a:ext cx="2945659" cy="4964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F79E57-AFB7-4A5D-8DF2-FE6E132F16A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59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Distinguish charity from philanthropy</a:t>
            </a:r>
          </a:p>
          <a:p>
            <a:r>
              <a:rPr lang="en-US" dirty="0"/>
              <a:t>Voluntary</a:t>
            </a:r>
            <a:r>
              <a:rPr lang="en-US" baseline="0" dirty="0"/>
              <a:t> vs. taxes vs. earned income</a:t>
            </a:r>
          </a:p>
          <a:p>
            <a:r>
              <a:rPr lang="en-US" baseline="0" dirty="0"/>
              <a:t>For needy vs. for other purposes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2016" y="9431814"/>
            <a:ext cx="2945659" cy="4964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F79E57-AFB7-4A5D-8DF2-FE6E132F16A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20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2016" y="9431814"/>
            <a:ext cx="2945659" cy="4964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F79E57-AFB7-4A5D-8DF2-FE6E132F16A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725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Reporting public charities</a:t>
            </a:r>
            <a:r>
              <a:rPr lang="en-US" baseline="0" dirty="0"/>
              <a:t> – 293,102 --</a:t>
            </a:r>
            <a:r>
              <a:rPr lang="en-US" dirty="0"/>
              <a:t> are about thirty percent of total</a:t>
            </a:r>
            <a:r>
              <a:rPr lang="en-US" baseline="0" dirty="0"/>
              <a:t> registered public charities, 1.179,739</a:t>
            </a:r>
            <a:endParaRPr lang="en-US" dirty="0"/>
          </a:p>
          <a:p>
            <a:r>
              <a:rPr lang="en-US" dirty="0"/>
              <a:t>Not included:  smaller</a:t>
            </a:r>
            <a:r>
              <a:rPr lang="en-US" baseline="0" dirty="0"/>
              <a:t> charities, </a:t>
            </a:r>
            <a:r>
              <a:rPr lang="en-US" dirty="0"/>
              <a:t>religion, informal groups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2016" y="9431814"/>
            <a:ext cx="2945659" cy="4964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F79E57-AFB7-4A5D-8DF2-FE6E132F16A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956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Millions of dollars;</a:t>
            </a:r>
            <a:r>
              <a:rPr lang="en-US" baseline="0" dirty="0"/>
              <a:t> only reporting organizations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2016" y="9431814"/>
            <a:ext cx="2945659" cy="4964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F79E57-AFB7-4A5D-8DF2-FE6E132F16A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562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Urban Institute, The</a:t>
            </a:r>
            <a:r>
              <a:rPr lang="en-US" baseline="0" dirty="0"/>
              <a:t> Nonprofit Sector in Brief, 2015</a:t>
            </a:r>
          </a:p>
          <a:p>
            <a:r>
              <a:rPr lang="en-US" baseline="0" dirty="0"/>
              <a:t>Excluding hospitals:  15.5%, 38.6%, 24.3%, 14.1%, 5.5%, 2.1% respectively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2016" y="9431814"/>
            <a:ext cx="2945659" cy="4964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F79E57-AFB7-4A5D-8DF2-FE6E132F16A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768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Source:  Giving USA, 2014</a:t>
            </a:r>
          </a:p>
          <a:p>
            <a:pPr>
              <a:defRPr/>
            </a:pPr>
            <a:r>
              <a:rPr lang="en-US" dirty="0"/>
              <a:t>Giving by individuals comprised 72 percent of total giving in 2013.</a:t>
            </a:r>
          </a:p>
          <a:p>
            <a:pPr>
              <a:defRPr/>
            </a:pPr>
            <a:r>
              <a:rPr lang="en-US" dirty="0"/>
              <a:t>Giving by foundations—which includes grants made by independent, community, and operating foundations—amounted to 15 percent of all gifts made in 2013.</a:t>
            </a:r>
            <a:r>
              <a:rPr lang="en-US" baseline="30000" dirty="0"/>
              <a:t>2 </a:t>
            </a:r>
            <a:endParaRPr lang="en-US" dirty="0"/>
          </a:p>
          <a:p>
            <a:pPr>
              <a:defRPr/>
            </a:pPr>
            <a:r>
              <a:rPr lang="en-US" dirty="0"/>
              <a:t>Giving by bequest accounted for 8 percent of all gifts made in 2013. </a:t>
            </a:r>
          </a:p>
          <a:p>
            <a:pPr>
              <a:defRPr/>
            </a:pPr>
            <a:r>
              <a:rPr lang="en-US" dirty="0"/>
              <a:t>Giving by individuals, bequest, and family foundations amounted to an estimated 87 percent of total giving in 2013.</a:t>
            </a:r>
            <a:r>
              <a:rPr lang="en-US" baseline="30000" dirty="0"/>
              <a:t>3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dirty="0"/>
              <a:t>Giving by corporations comprised 5 percent of total giving in 2013.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2016" y="9431814"/>
            <a:ext cx="2945659" cy="4964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F79E57-AFB7-4A5D-8DF2-FE6E132F16A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534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Philanthropy of Israelis, 2009-11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2016" y="9431814"/>
            <a:ext cx="2945659" cy="4964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F79E57-AFB7-4A5D-8DF2-FE6E132F16A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16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b="1" dirty="0"/>
              <a:t>Giving to religion </a:t>
            </a:r>
            <a:r>
              <a:rPr lang="en-US" altLang="en-US" dirty="0"/>
              <a:t>was flat (-0.2 percent) between 2012 and 2013, with an estimated $105.53 billion in contributions. Inflation-adjusted giving to the religion subsector declined 1.6 percent.</a:t>
            </a:r>
          </a:p>
          <a:p>
            <a:pPr marL="0" indent="0">
              <a:buFontTx/>
              <a:buNone/>
            </a:pPr>
            <a:r>
              <a:rPr lang="en-US" altLang="en-US" b="1" dirty="0"/>
              <a:t>Giving to education </a:t>
            </a:r>
            <a:r>
              <a:rPr lang="en-US" altLang="en-US" dirty="0"/>
              <a:t>is estimated to have increased 8.9 percent between 2012 and 2013, to $52.07 billion. Adjusted for inflation, giving to education organizations increased 7.4 percent. </a:t>
            </a:r>
          </a:p>
          <a:p>
            <a:pPr marL="0" indent="0">
              <a:buFontTx/>
              <a:buNone/>
            </a:pPr>
            <a:r>
              <a:rPr lang="en-US" altLang="en-US" b="1" dirty="0"/>
              <a:t>Giving to human services </a:t>
            </a:r>
            <a:r>
              <a:rPr lang="en-US" altLang="en-US" dirty="0"/>
              <a:t>increased by an estimated 2.2 percent in 2013, totaling $41.51 billion. Adjusted for inflation, giving to human services organizations increased by 0.7 percent. </a:t>
            </a:r>
          </a:p>
          <a:p>
            <a:pPr marL="0" indent="0">
              <a:buFontTx/>
              <a:buNone/>
            </a:pPr>
            <a:r>
              <a:rPr lang="en-US" altLang="en-US" b="1" dirty="0"/>
              <a:t>Giving to foundations </a:t>
            </a:r>
            <a:r>
              <a:rPr lang="en-US" altLang="en-US" dirty="0"/>
              <a:t>is estimated to have declined by 15.5 percent in 2013, to $35.74 billion. Adjusted for inflation, giving to foundations declined 16.7 percent. </a:t>
            </a:r>
          </a:p>
          <a:p>
            <a:pPr marL="0" indent="0">
              <a:buFontTx/>
              <a:buNone/>
            </a:pPr>
            <a:r>
              <a:rPr lang="en-US" altLang="en-US" b="1" dirty="0"/>
              <a:t>Giving to health organizations </a:t>
            </a:r>
            <a:r>
              <a:rPr lang="en-US" altLang="en-US" dirty="0"/>
              <a:t>is estimated to have increased 6.0 percent between 2012 and 2013 (an increase of 4.5 percent, adjusted for inflation), to $31.86 billion. </a:t>
            </a:r>
          </a:p>
          <a:p>
            <a:pPr marL="0" indent="0">
              <a:buFontTx/>
              <a:buNone/>
            </a:pPr>
            <a:r>
              <a:rPr lang="en-US" altLang="en-US" b="1" dirty="0"/>
              <a:t>Giving to public-society benefit organizations </a:t>
            </a:r>
            <a:r>
              <a:rPr lang="en-US" altLang="en-US" dirty="0"/>
              <a:t>increased by an estimated 8.5 percent between 2012 and 2013, to $23.89 billion. Adjusted for inflation, giving to public-society benefit organizations grew 7.0 percent. </a:t>
            </a:r>
          </a:p>
          <a:p>
            <a:pPr marL="0" indent="0">
              <a:buFontTx/>
              <a:buNone/>
            </a:pPr>
            <a:r>
              <a:rPr lang="en-US" altLang="en-US" b="1" dirty="0"/>
              <a:t>Giving to arts, culture, and humanities </a:t>
            </a:r>
            <a:r>
              <a:rPr lang="en-US" altLang="en-US" dirty="0"/>
              <a:t>is estimated to have increased 7.8 percent between 2012 and 2013, to $16.66 billion. Adjusted for inflation, giving to the arts, culture, and humanities subsector increased 6.3 percent. </a:t>
            </a:r>
            <a:endParaRPr lang="en-US" altLang="en-US" b="1" dirty="0"/>
          </a:p>
          <a:p>
            <a:pPr marL="0" indent="0">
              <a:buFontTx/>
              <a:buNone/>
            </a:pPr>
            <a:r>
              <a:rPr lang="en-US" altLang="en-US" b="1" dirty="0"/>
              <a:t>Giving to international affairs </a:t>
            </a:r>
            <a:r>
              <a:rPr lang="en-US" altLang="en-US" dirty="0"/>
              <a:t>is estimated to be $14.93 billion in 2013, a decrease of 6.7 percent from 2012. Adjusted for inflation, giving to international affairs organizations declined by 8.0 percent. </a:t>
            </a:r>
            <a:endParaRPr lang="en-US" altLang="en-US" b="1" dirty="0"/>
          </a:p>
          <a:p>
            <a:pPr marL="0" indent="0">
              <a:buFontTx/>
              <a:buNone/>
            </a:pPr>
            <a:r>
              <a:rPr lang="en-US" altLang="en-US" b="1" dirty="0"/>
              <a:t>Giving to environmental and animal organizations </a:t>
            </a:r>
            <a:r>
              <a:rPr lang="en-US" altLang="en-US" dirty="0"/>
              <a:t>is estimated to have increased 7.5 percent between 2012 and 2013, to $9.72 billion. Adjusted for inflation, donations to the environment/animals subsector increased 6.0 percent. </a:t>
            </a:r>
          </a:p>
          <a:p>
            <a:pPr marL="0" indent="0">
              <a:buFontTx/>
              <a:buNone/>
            </a:pPr>
            <a:r>
              <a:rPr lang="en-US" altLang="en-US" b="1" dirty="0"/>
              <a:t>Giving to individuals </a:t>
            </a:r>
            <a:r>
              <a:rPr lang="en-US" altLang="en-US" dirty="0"/>
              <a:t>is estimated to have risen 1.4 percent between 2012 and 2013, to $3.7 billion. The bulk of these donations are in-kind gifts of medications to patients in need, made through the Patient Assistance Programs of pharmaceutical companies’ operating foundations.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2016" y="9431814"/>
            <a:ext cx="2945659" cy="4964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F79E57-AFB7-4A5D-8DF2-FE6E132F16A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531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Philanthropy of Israelis, 2009-11</a:t>
            </a:r>
          </a:p>
          <a:p>
            <a:r>
              <a:rPr lang="en-US" dirty="0"/>
              <a:t>Diaspora more likely to give to education, philanthropy; Israelis to social services and religion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2016" y="9431814"/>
            <a:ext cx="2945659" cy="4964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F79E57-AFB7-4A5D-8DF2-FE6E132F16A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125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Nonprofit</a:t>
            </a:r>
            <a:r>
              <a:rPr lang="en-US" baseline="0" dirty="0"/>
              <a:t> Sector in Brief, 2015</a:t>
            </a:r>
          </a:p>
          <a:p>
            <a:r>
              <a:rPr lang="en-US" baseline="0" dirty="0"/>
              <a:t>Median hours 50 -52</a:t>
            </a:r>
          </a:p>
          <a:p>
            <a:r>
              <a:rPr lang="en-US" baseline="0" dirty="0"/>
              <a:t>62-63 million adults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2016" y="9431814"/>
            <a:ext cx="2945659" cy="4964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F79E57-AFB7-4A5D-8DF2-FE6E132F16A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971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2016" y="9431814"/>
            <a:ext cx="2945659" cy="4964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F79E57-AFB7-4A5D-8DF2-FE6E132F16A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63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Religious roots:</a:t>
            </a:r>
            <a:r>
              <a:rPr lang="en-US" baseline="0" dirty="0"/>
              <a:t>  Yom Kippur</a:t>
            </a:r>
          </a:p>
          <a:p>
            <a:r>
              <a:rPr lang="en-US" baseline="0" dirty="0"/>
              <a:t>Maimonides:  “ladder of giving”</a:t>
            </a:r>
          </a:p>
          <a:p>
            <a:r>
              <a:rPr lang="en-US" baseline="0" dirty="0"/>
              <a:t>Secularization and professionalization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2016" y="9431814"/>
            <a:ext cx="2945659" cy="4964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F79E57-AFB7-4A5D-8DF2-FE6E132F16A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33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 based on Treasury department files of estates; Boston</a:t>
            </a:r>
            <a:r>
              <a:rPr lang="en-US" baseline="0" dirty="0"/>
              <a:t> College</a:t>
            </a:r>
          </a:p>
          <a:p>
            <a:r>
              <a:rPr lang="en-US" baseline="0" dirty="0"/>
              <a:t>Recession had little effect.  1998-2052, 2% growth:  $25 trillion to heirs; latest: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2016" y="9431814"/>
            <a:ext cx="2945659" cy="4964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F79E57-AFB7-4A5D-8DF2-FE6E132F16A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355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2015:</a:t>
            </a:r>
            <a:r>
              <a:rPr lang="en-US" baseline="0" dirty="0"/>
              <a:t>  7551, $15 trillion</a:t>
            </a:r>
          </a:p>
          <a:p>
            <a:r>
              <a:rPr lang="en-US" baseline="0" dirty="0"/>
              <a:t>2016:  11722, $17.7 </a:t>
            </a:r>
            <a:r>
              <a:rPr lang="en-US" baseline="0" dirty="0" err="1"/>
              <a:t>tillion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2016" y="9431814"/>
            <a:ext cx="2945659" cy="4964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F79E57-AFB7-4A5D-8DF2-FE6E132F16A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139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59 companies</a:t>
            </a:r>
            <a:r>
              <a:rPr lang="en-US"/>
              <a:t>, Fortune 500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2016" y="9431814"/>
            <a:ext cx="2945659" cy="4964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F79E57-AFB7-4A5D-8DF2-FE6E132F16A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504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International</a:t>
            </a:r>
            <a:r>
              <a:rPr lang="en-US" baseline="0" dirty="0"/>
              <a:t> aid:  .7 % of GNI is international standard.  Only Scandinavian countries exceed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2016" y="9431814"/>
            <a:ext cx="2945659" cy="4964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F79E57-AFB7-4A5D-8DF2-FE6E132F16A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077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China, India</a:t>
            </a:r>
          </a:p>
          <a:p>
            <a:r>
              <a:rPr lang="en-US" dirty="0"/>
              <a:t>Importance of political, economic, cultural and social factors in differences</a:t>
            </a:r>
          </a:p>
          <a:p>
            <a:r>
              <a:rPr lang="en-US" dirty="0"/>
              <a:t>Don’t overstate US philanthropy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2016" y="9431814"/>
            <a:ext cx="2945659" cy="4964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F79E57-AFB7-4A5D-8DF2-FE6E132F16A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26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Disapora</a:t>
            </a:r>
            <a:r>
              <a:rPr lang="en-US" baseline="0" dirty="0"/>
              <a:t> Giving</a:t>
            </a:r>
          </a:p>
          <a:p>
            <a:r>
              <a:rPr lang="en-US" baseline="0" dirty="0"/>
              <a:t>Motives</a:t>
            </a:r>
          </a:p>
          <a:p>
            <a:r>
              <a:rPr lang="en-US" baseline="0" dirty="0"/>
              <a:t>Time vs. money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2016" y="9431814"/>
            <a:ext cx="2945659" cy="4964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F79E57-AFB7-4A5D-8DF2-FE6E132F16A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16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a charity?  Elizabethan Law</a:t>
            </a:r>
          </a:p>
          <a:p>
            <a:r>
              <a:rPr lang="en-US" dirty="0"/>
              <a:t>Receivers</a:t>
            </a:r>
            <a:r>
              <a:rPr lang="en-US" baseline="0" dirty="0"/>
              <a:t> can be givers</a:t>
            </a:r>
          </a:p>
          <a:p>
            <a:r>
              <a:rPr lang="en-US" baseline="0" dirty="0"/>
              <a:t>Social enterprises/Israel bonds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2016" y="9431814"/>
            <a:ext cx="2945659" cy="4964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F79E57-AFB7-4A5D-8DF2-FE6E132F16A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80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Deductions, exemptions, other benefits</a:t>
            </a:r>
          </a:p>
          <a:p>
            <a:r>
              <a:rPr lang="en-US" dirty="0"/>
              <a:t>Reporting</a:t>
            </a:r>
            <a:r>
              <a:rPr lang="en-US" baseline="0" dirty="0"/>
              <a:t> rules, sources of funds, activities</a:t>
            </a:r>
          </a:p>
          <a:p>
            <a:r>
              <a:rPr lang="en-US" baseline="0" dirty="0"/>
              <a:t>Health care,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2016" y="9431814"/>
            <a:ext cx="2945659" cy="4964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F79E57-AFB7-4A5D-8DF2-FE6E132F16A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71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surveys:</a:t>
            </a:r>
            <a:r>
              <a:rPr lang="en-US" baseline="0" dirty="0"/>
              <a:t> percent who donate money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2016" y="9431814"/>
            <a:ext cx="2945659" cy="4964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F79E57-AFB7-4A5D-8DF2-FE6E132F16A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90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Differences between different types of behaviors</a:t>
            </a:r>
          </a:p>
          <a:p>
            <a:r>
              <a:rPr lang="en-US" dirty="0"/>
              <a:t>Iraq, Libya, Kuwait, Somalia, UAE lead in helping a stranger;</a:t>
            </a:r>
          </a:p>
          <a:p>
            <a:r>
              <a:rPr lang="en-US" dirty="0" err="1"/>
              <a:t>Myanamar</a:t>
            </a:r>
            <a:r>
              <a:rPr lang="en-US" dirty="0"/>
              <a:t>, Indonesia, Australia, Malta,</a:t>
            </a:r>
            <a:r>
              <a:rPr lang="en-US" baseline="0" dirty="0"/>
              <a:t> New Zealand in donating money.</a:t>
            </a:r>
          </a:p>
          <a:p>
            <a:r>
              <a:rPr lang="en-US" baseline="0" dirty="0"/>
              <a:t>Turkmenistan, </a:t>
            </a:r>
            <a:r>
              <a:rPr lang="en-US" baseline="0" dirty="0" err="1"/>
              <a:t>Myanamar</a:t>
            </a:r>
            <a:r>
              <a:rPr lang="en-US" baseline="0" dirty="0"/>
              <a:t>, Indonesia, Sri Lanka and US in volunteering.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2016" y="9431814"/>
            <a:ext cx="2945659" cy="4964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F79E57-AFB7-4A5D-8DF2-FE6E132F16A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43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Consistent over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2016" y="9431814"/>
            <a:ext cx="2945659" cy="4964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F79E57-AFB7-4A5D-8DF2-FE6E132F16A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61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0" y="0"/>
            <a:ext cx="9144000" cy="4648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24"/>
          <p:cNvSpPr>
            <a:spLocks noChangeShapeType="1"/>
          </p:cNvSpPr>
          <p:nvPr/>
        </p:nvSpPr>
        <p:spPr bwMode="auto">
          <a:xfrm>
            <a:off x="2106613" y="2551113"/>
            <a:ext cx="490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53"/>
          <p:cNvSpPr>
            <a:spLocks noChangeShapeType="1"/>
          </p:cNvSpPr>
          <p:nvPr/>
        </p:nvSpPr>
        <p:spPr bwMode="auto">
          <a:xfrm>
            <a:off x="0" y="4648200"/>
            <a:ext cx="91440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763713"/>
            <a:ext cx="8226425" cy="5080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014413"/>
            <a:ext cx="8226425" cy="776287"/>
          </a:xfrm>
        </p:spPr>
        <p:txBody>
          <a:bodyPr/>
          <a:lstStyle>
            <a:lvl1pPr algn="ctr">
              <a:defRPr sz="4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559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 smtClean="0"/>
              <a:t>Date</a:t>
            </a:r>
            <a:endParaRPr lang="en-US" sz="1400" i="1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Improving Philanthropy to Improve the World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4034828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811213"/>
            <a:ext cx="1778000" cy="5080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811213"/>
            <a:ext cx="5181600" cy="5080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 smtClean="0"/>
              <a:t>Date</a:t>
            </a:r>
            <a:endParaRPr lang="en-US" sz="1400" i="1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Improving Philanthropy to Improve the World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1128832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בסיס לבן עם לוג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" y="0"/>
            <a:ext cx="914308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135" y="1235675"/>
            <a:ext cx="8563233" cy="4794421"/>
          </a:xfrm>
        </p:spPr>
        <p:txBody>
          <a:bodyPr/>
          <a:lstStyle>
            <a:lvl1pPr marL="0" indent="0" algn="ctr">
              <a:buNone/>
              <a:defRPr sz="2400">
                <a:latin typeface="Fb Practica" panose="02020503050405020304" pitchFamily="18" charset="-79"/>
                <a:cs typeface="Fb Practica" panose="02020503050405020304" pitchFamily="18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b Practica" panose="02020503050405020304" pitchFamily="18" charset="-79"/>
                <a:cs typeface="Fb Practica" panose="02020503050405020304" pitchFamily="18" charset="-79"/>
              </a:defRPr>
            </a:lvl1pPr>
          </a:lstStyle>
          <a:p>
            <a:r>
              <a:rPr lang="he-IL" smtClean="0"/>
              <a:t>Date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b Practica" panose="02020503050405020304" pitchFamily="18" charset="-79"/>
                <a:cs typeface="Fb Practica" panose="02020503050405020304" pitchFamily="18" charset="-79"/>
              </a:defRPr>
            </a:lvl1pPr>
          </a:lstStyle>
          <a:p>
            <a:r>
              <a:rPr lang="en-US" smtClean="0"/>
              <a:t>Improving Philanthropy to Improve the World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F37BAAB-2F3A-4023-AD26-067A3472A190}" type="slidenum">
              <a:rPr lang="he-IL" smtClean="0"/>
              <a:t>‹#›</a:t>
            </a:fld>
            <a:endParaRPr lang="he-IL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1730" y="667264"/>
            <a:ext cx="5548184" cy="667265"/>
          </a:xfrm>
        </p:spPr>
        <p:txBody>
          <a:bodyPr/>
          <a:lstStyle>
            <a:lvl1pPr algn="ctr">
              <a:defRPr b="1">
                <a:latin typeface="Fb Practica" panose="02020503050405020304" pitchFamily="18" charset="-79"/>
                <a:cs typeface="Fb Practica" panose="02020503050405020304" pitchFamily="18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292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 smtClean="0"/>
              <a:t>Date</a:t>
            </a:r>
            <a:endParaRPr lang="en-US" sz="1400" i="1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Improving Philanthropy to Improve the World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2861858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 smtClean="0"/>
              <a:t>Date</a:t>
            </a:r>
            <a:endParaRPr lang="en-US" sz="1400" i="1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Improving Philanthropy to Improve the World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954614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5588" y="1852613"/>
            <a:ext cx="3478212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852613"/>
            <a:ext cx="3479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 smtClean="0"/>
              <a:t>Date</a:t>
            </a:r>
            <a:endParaRPr lang="en-US" sz="1400" i="1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Improving Philanthropy to Improve the World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1539594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 smtClean="0"/>
              <a:t>Date</a:t>
            </a:r>
            <a:endParaRPr lang="en-US" sz="1400" i="1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Improving Philanthropy to Improve the World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51204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 smtClean="0"/>
              <a:t>Date</a:t>
            </a:r>
            <a:endParaRPr lang="en-US" sz="1400" i="1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Improving Philanthropy to Improve the World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50140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 smtClean="0"/>
              <a:t>Date</a:t>
            </a:r>
            <a:endParaRPr lang="en-US" sz="1400" i="1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Improving Philanthropy to Improve the World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246750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 smtClean="0"/>
              <a:t>Date</a:t>
            </a:r>
            <a:endParaRPr lang="en-US" sz="1400" i="1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Improving Philanthropy to Improve the World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1279351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 smtClean="0"/>
              <a:t>Date</a:t>
            </a:r>
            <a:endParaRPr lang="en-US" sz="1400" i="1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Improving Philanthropy to Improve the World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95512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9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811213"/>
            <a:ext cx="71104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5588" y="1852613"/>
            <a:ext cx="71104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5200" y="152400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he-IL" smtClean="0"/>
              <a:t>Date</a:t>
            </a:r>
            <a:endParaRPr lang="en-US" sz="1400" i="1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152400"/>
            <a:ext cx="495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en-US"/>
              <a:t>Improving Philanthropy to Improve the World</a:t>
            </a:r>
            <a:endParaRPr lang="en-US" sz="1400" i="1"/>
          </a:p>
        </p:txBody>
      </p:sp>
      <p:sp>
        <p:nvSpPr>
          <p:cNvPr id="1031" name="Line 36"/>
          <p:cNvSpPr>
            <a:spLocks noChangeShapeType="1"/>
          </p:cNvSpPr>
          <p:nvPr/>
        </p:nvSpPr>
        <p:spPr bwMode="auto">
          <a:xfrm>
            <a:off x="0" y="442913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Line 37"/>
          <p:cNvSpPr>
            <a:spLocks noChangeShapeType="1"/>
          </p:cNvSpPr>
          <p:nvPr/>
        </p:nvSpPr>
        <p:spPr bwMode="auto">
          <a:xfrm>
            <a:off x="0" y="6156325"/>
            <a:ext cx="91440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40391"/>
            <a:ext cx="5791200" cy="5494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20" r:id="rId1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7D110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128713"/>
            <a:ext cx="8226425" cy="776287"/>
          </a:xfrm>
          <a:noFill/>
        </p:spPr>
        <p:txBody>
          <a:bodyPr/>
          <a:lstStyle/>
          <a:p>
            <a:r>
              <a:rPr lang="en-US" sz="2800" b="1" dirty="0"/>
              <a:t>PHILANTHROPY:</a:t>
            </a:r>
            <a:br>
              <a:rPr lang="en-US" sz="2800" b="1" dirty="0"/>
            </a:br>
            <a:r>
              <a:rPr lang="en-US" sz="2800" b="1" dirty="0"/>
              <a:t>THE BIG PICTURE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685800" y="2895600"/>
            <a:ext cx="8226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800" dirty="0">
                <a:solidFill>
                  <a:schemeClr val="bg1"/>
                </a:solidFill>
              </a:rPr>
              <a:t>Dr. Leslie Lenkowsky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Professor Emeritus of Public Affairs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and Philanthropic Studies</a:t>
            </a:r>
          </a:p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076" name="Rectangle 22"/>
          <p:cNvSpPr>
            <a:spLocks noChangeArrowheads="1"/>
          </p:cNvSpPr>
          <p:nvPr/>
        </p:nvSpPr>
        <p:spPr bwMode="auto">
          <a:xfrm>
            <a:off x="457200" y="3810000"/>
            <a:ext cx="8226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February 15, 2017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751387"/>
            <a:ext cx="4404360" cy="201608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14867" r="6573" b="5855"/>
          <a:stretch/>
        </p:blipFill>
        <p:spPr>
          <a:xfrm>
            <a:off x="3276600" y="171292"/>
            <a:ext cx="2438400" cy="8382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Israel?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2743" y="3429000"/>
            <a:ext cx="8480257" cy="38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24" y="2269116"/>
            <a:ext cx="8539441" cy="692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4114800"/>
            <a:ext cx="3429000" cy="19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35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11213"/>
            <a:ext cx="8253414" cy="941387"/>
          </a:xfrm>
        </p:spPr>
        <p:txBody>
          <a:bodyPr/>
          <a:lstStyle/>
          <a:p>
            <a:r>
              <a:rPr lang="en-US" dirty="0"/>
              <a:t>Giving in numbers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0600" y="1600200"/>
            <a:ext cx="7384801" cy="449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203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1213"/>
            <a:ext cx="8177213" cy="788987"/>
          </a:xfrm>
        </p:spPr>
        <p:txBody>
          <a:bodyPr/>
          <a:lstStyle/>
          <a:p>
            <a:r>
              <a:rPr lang="en-US" dirty="0"/>
              <a:t>Drivers of giving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1828800"/>
            <a:ext cx="7271377" cy="1763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429000"/>
            <a:ext cx="6446401" cy="22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87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demand 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Charities have several sources of support: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	Philanthropy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 Government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 Earnings</a:t>
            </a:r>
          </a:p>
          <a:p>
            <a:pPr marL="4000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sz="2400" dirty="0"/>
              <a:t>Types of charities vary in reliance on philanthropy vs. other sources of support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sz="2400" dirty="0"/>
              <a:t>Countries vary by pattern of support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362200"/>
            <a:ext cx="2438400" cy="1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6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8963761" cy="539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65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110413" cy="762000"/>
          </a:xfrm>
        </p:spPr>
        <p:txBody>
          <a:bodyPr/>
          <a:lstStyle/>
          <a:p>
            <a:r>
              <a:rPr lang="en-US" dirty="0"/>
              <a:t>Not just </a:t>
            </a:r>
            <a:br>
              <a:rPr lang="en-US" dirty="0"/>
            </a:br>
            <a:r>
              <a:rPr lang="en-US" dirty="0"/>
              <a:t>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04800"/>
            <a:ext cx="4322761" cy="545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75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6958013" cy="838200"/>
          </a:xfrm>
        </p:spPr>
        <p:txBody>
          <a:bodyPr/>
          <a:lstStyle/>
          <a:p>
            <a:r>
              <a:rPr lang="en-US" dirty="0"/>
              <a:t>Nonprofit </a:t>
            </a:r>
            <a:br>
              <a:rPr lang="en-US" dirty="0"/>
            </a:br>
            <a:r>
              <a:rPr lang="en-US" dirty="0"/>
              <a:t>sector large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0"/>
            <a:ext cx="5018401" cy="608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47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329613" cy="762000"/>
          </a:xfrm>
        </p:spPr>
        <p:txBody>
          <a:bodyPr/>
          <a:lstStyle/>
          <a:p>
            <a:r>
              <a:rPr lang="en-US" dirty="0"/>
              <a:t>and Growing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02665"/>
            <a:ext cx="8882161" cy="466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28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97890"/>
            <a:ext cx="7110413" cy="826110"/>
          </a:xfrm>
        </p:spPr>
        <p:txBody>
          <a:bodyPr/>
          <a:lstStyle/>
          <a:p>
            <a:r>
              <a:rPr lang="en-US" dirty="0"/>
              <a:t>In Israel too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761" y="76200"/>
            <a:ext cx="6482239" cy="600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19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1"/>
            <a:ext cx="8482013" cy="914400"/>
          </a:xfrm>
        </p:spPr>
        <p:txBody>
          <a:bodyPr/>
          <a:lstStyle/>
          <a:p>
            <a:r>
              <a:rPr lang="en-US" dirty="0"/>
              <a:t>Public social spending has grown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" y="1676400"/>
            <a:ext cx="8796601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41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Philanthropy: Donation of money, time, or merchandise for the public good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80987" y="422276"/>
            <a:ext cx="71104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i="0" kern="0" dirty="0"/>
              <a:t>Understanding Philanthropy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44036">
            <a:off x="119650" y="3563025"/>
            <a:ext cx="2571750" cy="1800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3861027"/>
            <a:ext cx="2628900" cy="1971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30709">
            <a:off x="6326733" y="3668521"/>
            <a:ext cx="2571750" cy="192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5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1"/>
            <a:ext cx="8405813" cy="990600"/>
          </a:xfrm>
        </p:spPr>
        <p:txBody>
          <a:bodyPr/>
          <a:lstStyle/>
          <a:p>
            <a:r>
              <a:rPr lang="en-US" dirty="0"/>
              <a:t>“Private” social spending helps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28" y="1371600"/>
            <a:ext cx="8253841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38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805613" cy="1143000"/>
          </a:xfrm>
        </p:spPr>
        <p:txBody>
          <a:bodyPr/>
          <a:lstStyle/>
          <a:p>
            <a:r>
              <a:rPr lang="en-US" dirty="0"/>
              <a:t>“American </a:t>
            </a:r>
            <a:br>
              <a:rPr lang="en-US" dirty="0"/>
            </a:br>
            <a:r>
              <a:rPr lang="en-US" dirty="0"/>
              <a:t>exceptionalism”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480647"/>
            <a:ext cx="4163641" cy="561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95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110413" cy="1143000"/>
          </a:xfrm>
        </p:spPr>
        <p:txBody>
          <a:bodyPr/>
          <a:lstStyle/>
          <a:p>
            <a:r>
              <a:rPr lang="en-US" dirty="0"/>
              <a:t>Importance of US Non-Profits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1524000"/>
            <a:ext cx="6876884" cy="413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76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11213"/>
            <a:ext cx="8482013" cy="712787"/>
          </a:xfrm>
        </p:spPr>
        <p:txBody>
          <a:bodyPr/>
          <a:lstStyle/>
          <a:p>
            <a:r>
              <a:rPr lang="en-US" dirty="0"/>
              <a:t>What they do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1561514"/>
            <a:ext cx="7335342" cy="440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99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11213"/>
            <a:ext cx="8253413" cy="712787"/>
          </a:xfrm>
        </p:spPr>
        <p:txBody>
          <a:bodyPr/>
          <a:lstStyle/>
          <a:p>
            <a:r>
              <a:rPr lang="en-US" dirty="0"/>
              <a:t>Revenues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6800" y="1371600"/>
            <a:ext cx="7335342" cy="440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2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87" y="685800"/>
            <a:ext cx="8329613" cy="788987"/>
          </a:xfrm>
        </p:spPr>
        <p:txBody>
          <a:bodyPr/>
          <a:lstStyle/>
          <a:p>
            <a:r>
              <a:rPr lang="en-US" dirty="0"/>
              <a:t>Sources of support for US nonprofits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99" y="1690642"/>
            <a:ext cx="8996401" cy="436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10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110413" cy="914400"/>
          </a:xfrm>
        </p:spPr>
        <p:txBody>
          <a:bodyPr/>
          <a:lstStyle/>
          <a:p>
            <a:r>
              <a:rPr lang="en-US" dirty="0"/>
              <a:t>Givers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311" y="1279001"/>
            <a:ext cx="6173061" cy="462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36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11213"/>
            <a:ext cx="8329613" cy="865187"/>
          </a:xfrm>
        </p:spPr>
        <p:txBody>
          <a:bodyPr/>
          <a:lstStyle/>
          <a:p>
            <a:r>
              <a:rPr lang="en-US" dirty="0"/>
              <a:t>Israeli Givers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0" y="2209800"/>
            <a:ext cx="7110412" cy="33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06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1"/>
            <a:ext cx="8329613" cy="914400"/>
          </a:xfrm>
        </p:spPr>
        <p:txBody>
          <a:bodyPr/>
          <a:lstStyle/>
          <a:p>
            <a:r>
              <a:rPr lang="en-US" dirty="0"/>
              <a:t>American foundations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981200"/>
            <a:ext cx="824772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232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110413" cy="838200"/>
          </a:xfrm>
        </p:spPr>
        <p:txBody>
          <a:bodyPr/>
          <a:lstStyle/>
          <a:p>
            <a:r>
              <a:rPr lang="en-US" dirty="0"/>
              <a:t>Recipients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0200" y="1295400"/>
            <a:ext cx="6401693" cy="480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66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Theodotus</a:t>
            </a:r>
            <a:r>
              <a:rPr lang="en-US" dirty="0"/>
              <a:t> Stone (1</a:t>
            </a:r>
            <a:r>
              <a:rPr lang="en-US" baseline="30000" dirty="0"/>
              <a:t>st</a:t>
            </a:r>
            <a:r>
              <a:rPr lang="en-US" dirty="0"/>
              <a:t> century)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80987" y="422276"/>
            <a:ext cx="71104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i="0" kern="0" dirty="0"/>
              <a:t>An Old Practice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211" y="2643018"/>
            <a:ext cx="47625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476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11213"/>
            <a:ext cx="8405813" cy="712787"/>
          </a:xfrm>
        </p:spPr>
        <p:txBody>
          <a:bodyPr/>
          <a:lstStyle/>
          <a:p>
            <a:r>
              <a:rPr lang="en-US" dirty="0"/>
              <a:t>Israeli recipients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852613"/>
            <a:ext cx="6976801" cy="414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565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11213"/>
            <a:ext cx="8405813" cy="788987"/>
          </a:xfrm>
        </p:spPr>
        <p:txBody>
          <a:bodyPr/>
          <a:lstStyle/>
          <a:p>
            <a:r>
              <a:rPr lang="en-US" dirty="0"/>
              <a:t>Volunteering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852613"/>
            <a:ext cx="6418425" cy="385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63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11213"/>
            <a:ext cx="8482013" cy="712787"/>
          </a:xfrm>
        </p:spPr>
        <p:txBody>
          <a:bodyPr/>
          <a:lstStyle/>
          <a:p>
            <a:r>
              <a:rPr lang="en-US" dirty="0"/>
              <a:t>Activities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" y="1981200"/>
            <a:ext cx="843336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623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0305"/>
            <a:ext cx="7110413" cy="801747"/>
          </a:xfrm>
        </p:spPr>
        <p:txBody>
          <a:bodyPr/>
          <a:lstStyle/>
          <a:p>
            <a:r>
              <a:rPr lang="en-US" dirty="0"/>
              <a:t>The Future?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719" y="1482052"/>
            <a:ext cx="7613281" cy="477972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295400"/>
            <a:ext cx="8102600" cy="4800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5281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329613" cy="1166813"/>
          </a:xfrm>
        </p:spPr>
        <p:txBody>
          <a:bodyPr/>
          <a:lstStyle/>
          <a:p>
            <a:r>
              <a:rPr lang="en-US" dirty="0"/>
              <a:t>Impact Investing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2209800"/>
            <a:ext cx="8347681" cy="329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767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7110413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828800"/>
            <a:ext cx="7792801" cy="36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64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533400"/>
            <a:ext cx="5691600" cy="55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306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9" y="457200"/>
            <a:ext cx="7110413" cy="838200"/>
          </a:xfrm>
        </p:spPr>
        <p:txBody>
          <a:bodyPr/>
          <a:lstStyle/>
          <a:p>
            <a:r>
              <a:rPr lang="en-US" dirty="0"/>
              <a:t>The role </a:t>
            </a:r>
            <a:br>
              <a:rPr lang="en-US" dirty="0"/>
            </a:br>
            <a:r>
              <a:rPr lang="en-US" dirty="0"/>
              <a:t>of corporations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0" y="381000"/>
            <a:ext cx="2208096" cy="555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748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90800" y="228600"/>
            <a:ext cx="4322761" cy="577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175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50572"/>
            <a:ext cx="5124481" cy="554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66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Wealth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Gender</a:t>
            </a:r>
          </a:p>
          <a:p>
            <a:pPr marL="457200" lvl="1" indent="0"/>
            <a:endParaRPr lang="en-US" dirty="0"/>
          </a:p>
          <a:p>
            <a:r>
              <a:rPr lang="en-US" dirty="0"/>
              <a:t>Institutions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Federations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Foundations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Corporations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04800" y="457200"/>
            <a:ext cx="71104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i="0" kern="0" dirty="0"/>
              <a:t>Who Gives?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931008"/>
            <a:ext cx="1866900" cy="2447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3727084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49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304800"/>
            <a:ext cx="4926601" cy="566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062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1"/>
            <a:ext cx="8482013" cy="990600"/>
          </a:xfrm>
        </p:spPr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5588" y="1371600"/>
            <a:ext cx="7110412" cy="4724400"/>
          </a:xfrm>
        </p:spPr>
        <p:txBody>
          <a:bodyPr/>
          <a:lstStyle/>
          <a:p>
            <a:r>
              <a:rPr lang="en-US" sz="2400" dirty="0"/>
              <a:t>Philanthropy is extensive around the world and takes several forms.</a:t>
            </a:r>
          </a:p>
          <a:p>
            <a:r>
              <a:rPr lang="en-US" sz="2400" dirty="0"/>
              <a:t>Countries differ in reliance on philanthropy to promote public good.</a:t>
            </a:r>
          </a:p>
          <a:p>
            <a:r>
              <a:rPr lang="en-US" sz="2400" dirty="0"/>
              <a:t>Government policies affect philanthropy a lot.</a:t>
            </a:r>
          </a:p>
          <a:p>
            <a:r>
              <a:rPr lang="en-US" sz="2400" dirty="0"/>
              <a:t>United States has traditionally relied more on philanthropy than most other countries.</a:t>
            </a:r>
          </a:p>
          <a:p>
            <a:r>
              <a:rPr lang="en-US" sz="2400" dirty="0"/>
              <a:t>Israel looks like U.S. in some ways, but government plays a larger role.</a:t>
            </a:r>
          </a:p>
          <a:p>
            <a:r>
              <a:rPr lang="en-US" sz="2400" dirty="0"/>
              <a:t>What is the future of philanthropy in Israel?  What would help?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5454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type="subTitle" idx="1"/>
          </p:nvPr>
        </p:nvSpPr>
        <p:spPr>
          <a:xfrm>
            <a:off x="281002" y="1713343"/>
            <a:ext cx="8563233" cy="2966234"/>
          </a:xfrm>
        </p:spPr>
        <p:txBody>
          <a:bodyPr>
            <a:norm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 smtClean="0">
                <a:latin typeface="Myriad Pro" panose="020B0503030403020204" pitchFamily="34" charset="0"/>
              </a:rPr>
              <a:t>לצדקה שורשים עמוקים ביהדות, בנצרות ובאסלאם</a:t>
            </a:r>
            <a:endParaRPr lang="en-US" dirty="0">
              <a:latin typeface="Myriad Pro" panose="020B0503030403020204" pitchFamily="34" charset="0"/>
            </a:endParaRPr>
          </a:p>
          <a:p>
            <a:pPr marL="342900" lvl="0" indent="-342900" algn="r" rtl="1">
              <a:buFont typeface="Arial" panose="020B0604020202020204" pitchFamily="34" charset="0"/>
              <a:buChar char="•"/>
            </a:pPr>
            <a:r>
              <a:rPr lang="he-IL" dirty="0" smtClean="0">
                <a:latin typeface="Myriad Pro" panose="020B0503030403020204" pitchFamily="34" charset="0"/>
              </a:rPr>
              <a:t>מתמיכה בישוב </a:t>
            </a:r>
            <a:r>
              <a:rPr lang="he-IL" dirty="0">
                <a:latin typeface="Myriad Pro" panose="020B0503030403020204" pitchFamily="34" charset="0"/>
              </a:rPr>
              <a:t>היהודי </a:t>
            </a:r>
            <a:r>
              <a:rPr lang="he-IL" dirty="0" smtClean="0">
                <a:latin typeface="Myriad Pro" panose="020B0503030403020204" pitchFamily="34" charset="0"/>
              </a:rPr>
              <a:t>לתמיכה במדינת </a:t>
            </a:r>
            <a:r>
              <a:rPr lang="he-IL" dirty="0">
                <a:latin typeface="Myriad Pro" panose="020B0503030403020204" pitchFamily="34" charset="0"/>
              </a:rPr>
              <a:t>ישראל </a:t>
            </a:r>
            <a:endParaRPr lang="he-IL" dirty="0" smtClean="0">
              <a:latin typeface="Myriad Pro" panose="020B0503030403020204" pitchFamily="34" charset="0"/>
            </a:endParaRPr>
          </a:p>
          <a:p>
            <a:pPr marL="342900" lvl="0" indent="-342900" algn="r" rtl="1">
              <a:buFont typeface="Arial" panose="020B0604020202020204" pitchFamily="34" charset="0"/>
              <a:buChar char="•"/>
            </a:pPr>
            <a:r>
              <a:rPr lang="he-IL" dirty="0" smtClean="0">
                <a:latin typeface="Myriad Pro" panose="020B0503030403020204" pitchFamily="34" charset="0"/>
              </a:rPr>
              <a:t>פילנתרופיה מקומית נתפסת כהחצנת עושר וכמשחררת את המדינה מאחריותה</a:t>
            </a:r>
          </a:p>
          <a:p>
            <a:pPr marL="342900" lvl="0" indent="-342900" algn="r" rtl="1">
              <a:buFont typeface="Arial" panose="020B0604020202020204" pitchFamily="34" charset="0"/>
              <a:buChar char="•"/>
            </a:pPr>
            <a:r>
              <a:rPr lang="he-IL" dirty="0" smtClean="0">
                <a:latin typeface="Myriad Pro" panose="020B0503030403020204" pitchFamily="34" charset="0"/>
              </a:rPr>
              <a:t>המגזר </a:t>
            </a:r>
            <a:r>
              <a:rPr lang="he-IL" dirty="0">
                <a:latin typeface="Myriad Pro" panose="020B0503030403020204" pitchFamily="34" charset="0"/>
              </a:rPr>
              <a:t>העסקי – שחקן חדש יחסית (גם חברות וגם יזמים חברתיים</a:t>
            </a:r>
            <a:r>
              <a:rPr lang="he-IL" dirty="0" smtClean="0">
                <a:latin typeface="Myriad Pro" panose="020B0503030403020204" pitchFamily="34" charset="0"/>
              </a:rPr>
              <a:t>)</a:t>
            </a:r>
          </a:p>
          <a:p>
            <a:pPr marL="342900" lvl="0" indent="-342900" algn="r" rtl="1">
              <a:buFont typeface="Arial" panose="020B0604020202020204" pitchFamily="34" charset="0"/>
              <a:buChar char="•"/>
            </a:pPr>
            <a:r>
              <a:rPr lang="he-IL" dirty="0" smtClean="0">
                <a:latin typeface="Myriad Pro" panose="020B0503030403020204" pitchFamily="34" charset="0"/>
              </a:rPr>
              <a:t>נותנת מענה לצרכים חברתיים שהממשלה אינה נותנת להם מענה מספק</a:t>
            </a:r>
          </a:p>
          <a:p>
            <a:pPr marL="342900" lvl="0" indent="-342900" algn="r" rtl="1">
              <a:buFont typeface="Arial" panose="020B0604020202020204" pitchFamily="34" charset="0"/>
              <a:buChar char="•"/>
            </a:pPr>
            <a:endParaRPr lang="he-IL" sz="1800" dirty="0">
              <a:latin typeface="Myriad Pro" panose="020B0503030403020204" pitchFamily="34" charset="0"/>
            </a:endParaRPr>
          </a:p>
          <a:p>
            <a:pPr marL="342900" lvl="0" indent="-342900" algn="r" rtl="1">
              <a:buFont typeface="Arial" panose="020B0604020202020204" pitchFamily="34" charset="0"/>
              <a:buChar char="•"/>
            </a:pPr>
            <a:endParaRPr lang="he-IL" sz="1800" dirty="0" smtClean="0">
              <a:latin typeface="Myriad Pro" panose="020B0503030403020204" pitchFamily="34" charset="0"/>
            </a:endParaRPr>
          </a:p>
          <a:p>
            <a:pPr marL="342900" lvl="0" indent="-342900" algn="r" rtl="1">
              <a:buFont typeface="Arial" panose="020B0604020202020204" pitchFamily="34" charset="0"/>
              <a:buChar char="•"/>
            </a:pPr>
            <a:endParaRPr lang="he-IL" sz="1800" dirty="0">
              <a:latin typeface="Myriad Pro" panose="020B0503030403020204" pitchFamily="34" charset="0"/>
            </a:endParaRPr>
          </a:p>
          <a:p>
            <a:pPr marL="342900" lvl="0" indent="-342900" algn="r" rtl="1">
              <a:buFont typeface="Arial" panose="020B0604020202020204" pitchFamily="34" charset="0"/>
              <a:buChar char="•"/>
            </a:pPr>
            <a:endParaRPr lang="he-IL" sz="1800" dirty="0" smtClean="0">
              <a:latin typeface="Myriad Pro" panose="020B050303040302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78257" y="581089"/>
            <a:ext cx="5768721" cy="860396"/>
          </a:xfrm>
          <a:solidFill>
            <a:srgbClr val="F3F3F5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rtl="1"/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רקע לנתונים </a:t>
            </a:r>
            <a:r>
              <a:rPr lang="he-I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על</a:t>
            </a:r>
            <a:br>
              <a:rPr lang="he-I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פילנתרופיה בישראל</a:t>
            </a:r>
            <a:endParaRPr lang="he-I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קובץ:KakalLogo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905" y="4691077"/>
            <a:ext cx="1243553" cy="1617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תוצאת תמונה עבור רוטשילד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365" y="4689675"/>
            <a:ext cx="1189524" cy="16302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4"/>
          <a:srcRect b="9187"/>
          <a:stretch/>
        </p:blipFill>
        <p:spPr>
          <a:xfrm>
            <a:off x="7345242" y="4664183"/>
            <a:ext cx="1220212" cy="16424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6" name="Picture 2" descr="https://upload.wikimedia.org/wikipedia/he/a/a5/Hirs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357" y="4664183"/>
            <a:ext cx="1153260" cy="16290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68544" y="6396335"/>
            <a:ext cx="1568885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/>
              <a:t>הברון הירש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345242" y="6396335"/>
            <a:ext cx="135732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err="1" smtClean="0"/>
              <a:t>נרסין</a:t>
            </a:r>
            <a:r>
              <a:rPr lang="he-IL" sz="1200" dirty="0" smtClean="0"/>
              <a:t> לוון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305630" y="6381360"/>
            <a:ext cx="147299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/>
              <a:t>אדמונד רוטשילד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634649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type="subTitle" idx="1"/>
          </p:nvPr>
        </p:nvSpPr>
        <p:spPr>
          <a:xfrm>
            <a:off x="510988" y="1708314"/>
            <a:ext cx="8336450" cy="4208391"/>
          </a:xfrm>
        </p:spPr>
        <p:txBody>
          <a:bodyPr>
            <a:noAutofit/>
          </a:bodyPr>
          <a:lstStyle/>
          <a:p>
            <a:pPr lvl="0" rtl="1"/>
            <a:r>
              <a:rPr lang="he-IL" b="1" dirty="0" smtClean="0">
                <a:solidFill>
                  <a:srgbClr val="3874AB"/>
                </a:solidFill>
                <a:latin typeface="Myriad Pro" panose="020B0503030403020204" pitchFamily="34" charset="0"/>
              </a:rPr>
              <a:t>סעיף </a:t>
            </a:r>
            <a:r>
              <a:rPr lang="he-IL" b="1" dirty="0">
                <a:solidFill>
                  <a:srgbClr val="3874AB"/>
                </a:solidFill>
                <a:latin typeface="Myriad Pro" panose="020B0503030403020204" pitchFamily="34" charset="0"/>
              </a:rPr>
              <a:t>46 לפקודת מס </a:t>
            </a:r>
            <a:r>
              <a:rPr lang="he-IL" b="1" dirty="0" smtClean="0">
                <a:solidFill>
                  <a:srgbClr val="3874AB"/>
                </a:solidFill>
                <a:latin typeface="Myriad Pro" panose="020B0503030403020204" pitchFamily="34" charset="0"/>
              </a:rPr>
              <a:t>הכנסה</a:t>
            </a:r>
            <a:endParaRPr lang="en-US" b="1" dirty="0">
              <a:solidFill>
                <a:srgbClr val="3874AB"/>
              </a:solidFill>
              <a:latin typeface="Myriad Pro" panose="020B050303040302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Myriad Pro" panose="020B0503030403020204" pitchFamily="34" charset="0"/>
              </a:rPr>
              <a:t> </a:t>
            </a:r>
            <a:r>
              <a:rPr lang="he-IL" sz="2000" dirty="0">
                <a:latin typeface="Myriad Pro" panose="020B0503030403020204" pitchFamily="34" charset="0"/>
              </a:rPr>
              <a:t>זיכוי ממס הכנסה על 35% מגובה התרומה עד תקרה של 9 מיליון שקל, ועד 30% מההכנסה החייבת במס לאותה שנה.                           </a:t>
            </a:r>
            <a:endParaRPr lang="en-US" sz="2000" dirty="0">
              <a:latin typeface="Myriad Pro" panose="020B0503030403020204" pitchFamily="34" charset="0"/>
            </a:endParaRPr>
          </a:p>
          <a:p>
            <a:pPr marL="342900" lvl="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Myriad Pro" panose="020B0503030403020204" pitchFamily="34" charset="0"/>
              </a:rPr>
              <a:t>עסקים וחברות נהנים מזיכוי בגובה מס החברות בשנה שניתנה התרומה (25% ב- 2016)</a:t>
            </a:r>
            <a:endParaRPr lang="en-US" sz="2000" dirty="0">
              <a:latin typeface="Myriad Pro" panose="020B0503030403020204" pitchFamily="34" charset="0"/>
            </a:endParaRPr>
          </a:p>
          <a:p>
            <a:pPr lvl="0" algn="r" rtl="1"/>
            <a:endParaRPr lang="he-IL" sz="2000" dirty="0" smtClean="0">
              <a:latin typeface="Myriad Pro" panose="020B0503030403020204" pitchFamily="34" charset="0"/>
            </a:endParaRPr>
          </a:p>
          <a:p>
            <a:pPr marL="342900" lvl="0" indent="-342900" algn="r" rtl="1">
              <a:buFont typeface="Wingdings" panose="05000000000000000000" pitchFamily="2" charset="2"/>
              <a:buChar char="§"/>
            </a:pPr>
            <a:r>
              <a:rPr lang="he-IL" sz="2000" dirty="0" smtClean="0">
                <a:latin typeface="Myriad Pro" panose="020B0503030403020204" pitchFamily="34" charset="0"/>
              </a:rPr>
              <a:t>רק </a:t>
            </a:r>
            <a:r>
              <a:rPr lang="he-IL" sz="2000" dirty="0">
                <a:latin typeface="Myriad Pro" panose="020B0503030403020204" pitchFamily="34" charset="0"/>
              </a:rPr>
              <a:t>22% מכלל התרומות בישראל מדווחות לצורך זיכוי </a:t>
            </a:r>
            <a:r>
              <a:rPr lang="he-IL" sz="2000" dirty="0" smtClean="0">
                <a:latin typeface="Myriad Pro" panose="020B0503030403020204" pitchFamily="34" charset="0"/>
              </a:rPr>
              <a:t>ממס</a:t>
            </a:r>
          </a:p>
          <a:p>
            <a:pPr marL="342900" lvl="0" indent="-342900" algn="r" rtl="1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Myriad Pro" panose="020B0503030403020204" pitchFamily="34" charset="0"/>
              </a:rPr>
              <a:t>MONGO</a:t>
            </a:r>
            <a:endParaRPr lang="he-IL" sz="2000" dirty="0" smtClean="0">
              <a:latin typeface="Myriad Pro" panose="020B0503030403020204" pitchFamily="34" charset="0"/>
            </a:endParaRPr>
          </a:p>
          <a:p>
            <a:pPr marL="342900" lvl="0" indent="-342900" algn="r" rtl="1">
              <a:buFont typeface="Wingdings" panose="05000000000000000000" pitchFamily="2" charset="2"/>
              <a:buChar char="§"/>
            </a:pPr>
            <a:r>
              <a:rPr lang="he-IL" sz="2000" dirty="0" smtClean="0">
                <a:latin typeface="Myriad Pro" panose="020B0503030403020204" pitchFamily="34" charset="0"/>
              </a:rPr>
              <a:t>קרנות כעמותות</a:t>
            </a:r>
            <a:endParaRPr lang="en-US" sz="2000" dirty="0">
              <a:latin typeface="Myriad Pro" panose="020B0503030403020204" pitchFamily="34" charset="0"/>
            </a:endParaRPr>
          </a:p>
          <a:p>
            <a:pPr marL="342900" lvl="0" indent="-342900" algn="r" rtl="1">
              <a:buFont typeface="Wingdings" panose="05000000000000000000" pitchFamily="2" charset="2"/>
              <a:buChar char="§"/>
            </a:pPr>
            <a:r>
              <a:rPr lang="he-IL" sz="2000" dirty="0">
                <a:latin typeface="Myriad Pro" panose="020B0503030403020204" pitchFamily="34" charset="0"/>
              </a:rPr>
              <a:t>חסרים פילנתרופים מפותחים כמו בארה"ב – קרן משפחתית, </a:t>
            </a:r>
            <a:r>
              <a:rPr lang="en-US" sz="2000" dirty="0">
                <a:latin typeface="Myriad Pro" panose="020B0503030403020204" pitchFamily="34" charset="0"/>
              </a:rPr>
              <a:t>DAF</a:t>
            </a:r>
            <a:r>
              <a:rPr lang="he-IL" sz="2000" dirty="0">
                <a:latin typeface="Myriad Pro" panose="020B0503030403020204" pitchFamily="34" charset="0"/>
              </a:rPr>
              <a:t>, </a:t>
            </a:r>
            <a:r>
              <a:rPr lang="en-US" sz="2000" dirty="0">
                <a:latin typeface="Myriad Pro" panose="020B0503030403020204" pitchFamily="34" charset="0"/>
              </a:rPr>
              <a:t>CRT</a:t>
            </a:r>
            <a:r>
              <a:rPr lang="he-IL" sz="2000" dirty="0">
                <a:latin typeface="Myriad Pro" panose="020B0503030403020204" pitchFamily="34" charset="0"/>
              </a:rPr>
              <a:t>, </a:t>
            </a:r>
            <a:r>
              <a:rPr lang="en-US" sz="2000" dirty="0" smtClean="0">
                <a:latin typeface="Myriad Pro" panose="020B0503030403020204" pitchFamily="34" charset="0"/>
              </a:rPr>
              <a:t>LLC</a:t>
            </a:r>
            <a:r>
              <a:rPr lang="he-IL" sz="2000" dirty="0" smtClean="0">
                <a:latin typeface="Myriad Pro" panose="020B0503030403020204" pitchFamily="34" charset="0"/>
              </a:rPr>
              <a:t> </a:t>
            </a:r>
            <a:endParaRPr lang="en-US" sz="2000" dirty="0">
              <a:latin typeface="Myriad Pro" panose="020B0503030403020204" pitchFamily="34" charset="0"/>
            </a:endParaRPr>
          </a:p>
          <a:p>
            <a:pPr marL="342900" lvl="0" indent="-342900" algn="r" rtl="1">
              <a:buFont typeface="Wingdings" panose="05000000000000000000" pitchFamily="2" charset="2"/>
              <a:buChar char="§"/>
            </a:pPr>
            <a:r>
              <a:rPr lang="he-IL" sz="2000" dirty="0">
                <a:latin typeface="Myriad Pro" panose="020B0503030403020204" pitchFamily="34" charset="0"/>
              </a:rPr>
              <a:t>חסר במסד נתונים</a:t>
            </a:r>
            <a:endParaRPr lang="en-US" sz="2000" dirty="0">
              <a:latin typeface="Myriad Pro" panose="020B050303040302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רגולציה של תרומה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24258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11213"/>
            <a:ext cx="8253413" cy="712787"/>
          </a:xfrm>
        </p:spPr>
        <p:txBody>
          <a:bodyPr/>
          <a:lstStyle/>
          <a:p>
            <a:r>
              <a:rPr lang="en-US" dirty="0"/>
              <a:t>Who Receives?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Needy individuals</a:t>
            </a:r>
          </a:p>
          <a:p>
            <a:endParaRPr lang="en-US" dirty="0"/>
          </a:p>
          <a:p>
            <a:r>
              <a:rPr lang="en-US" dirty="0"/>
              <a:t>Charities (NGO’s)</a:t>
            </a:r>
          </a:p>
          <a:p>
            <a:endParaRPr lang="en-US" dirty="0"/>
          </a:p>
          <a:p>
            <a:r>
              <a:rPr lang="en-US" dirty="0"/>
              <a:t>Advocacy Groups</a:t>
            </a:r>
          </a:p>
          <a:p>
            <a:endParaRPr lang="en-US" dirty="0"/>
          </a:p>
          <a:p>
            <a:r>
              <a:rPr lang="en-US" dirty="0"/>
              <a:t>Hybrids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11951">
            <a:off x="5293750" y="954615"/>
            <a:ext cx="3243263" cy="1771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89775">
            <a:off x="5132233" y="3826529"/>
            <a:ext cx="3314700" cy="179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59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034213" cy="990600"/>
          </a:xfrm>
        </p:spPr>
        <p:txBody>
          <a:bodyPr/>
          <a:lstStyle/>
          <a:p>
            <a:r>
              <a:rPr lang="en-US" dirty="0"/>
              <a:t>The role of government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Rule-maker</a:t>
            </a:r>
          </a:p>
          <a:p>
            <a:endParaRPr lang="en-US" dirty="0"/>
          </a:p>
          <a:p>
            <a:r>
              <a:rPr lang="en-US" dirty="0"/>
              <a:t>Regulator</a:t>
            </a:r>
          </a:p>
          <a:p>
            <a:pPr lvl="1"/>
            <a:endParaRPr lang="en-US" sz="2400" dirty="0"/>
          </a:p>
          <a:p>
            <a:r>
              <a:rPr lang="en-US" dirty="0"/>
              <a:t>Funder</a:t>
            </a:r>
          </a:p>
          <a:p>
            <a:endParaRPr lang="en-US" dirty="0"/>
          </a:p>
          <a:p>
            <a:r>
              <a:rPr lang="en-US" dirty="0"/>
              <a:t>Competitor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800" y="1505903"/>
            <a:ext cx="2185988" cy="1543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75" y="2014667"/>
            <a:ext cx="2143125" cy="2021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4245293"/>
            <a:ext cx="2917508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63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110413" cy="1143000"/>
          </a:xfrm>
        </p:spPr>
        <p:txBody>
          <a:bodyPr/>
          <a:lstStyle/>
          <a:p>
            <a:r>
              <a:rPr lang="en-US" dirty="0"/>
              <a:t>A World of Giving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9200" y="1676400"/>
            <a:ext cx="2880470" cy="4069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9670" y="1676400"/>
            <a:ext cx="2775915" cy="40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93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-29308"/>
            <a:ext cx="7368481" cy="619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39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5" y="228600"/>
            <a:ext cx="9130225" cy="594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9685"/>
      </p:ext>
    </p:extLst>
  </p:cSld>
  <p:clrMapOvr>
    <a:masterClrMapping/>
  </p:clrMapOvr>
</p:sld>
</file>

<file path=ppt/theme/theme1.xml><?xml version="1.0" encoding="utf-8"?>
<a:theme xmlns:a="http://schemas.openxmlformats.org/drawingml/2006/main" name="IU_general_red_LillySOP">
  <a:themeElements>
    <a:clrScheme name="Blank Presentation 1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7D110C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7D110C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FDAD7F5E-C262-4598-B276-6333C16BD361}" vid="{92A129E5-6845-4C77-92A7-25D9288EA77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20160921 LFSOP PowerPoint template</Template>
  <TotalTime>877</TotalTime>
  <Words>1363</Words>
  <Application>Microsoft Office PowerPoint</Application>
  <PresentationFormat>‫הצגה על המסך (4:3)</PresentationFormat>
  <Paragraphs>207</Paragraphs>
  <Slides>43</Slides>
  <Notes>34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43</vt:i4>
      </vt:variant>
    </vt:vector>
  </HeadingPairs>
  <TitlesOfParts>
    <vt:vector size="49" baseType="lpstr">
      <vt:lpstr>ＭＳ Ｐゴシック</vt:lpstr>
      <vt:lpstr>Arial</vt:lpstr>
      <vt:lpstr>Fb Practica</vt:lpstr>
      <vt:lpstr>Myriad Pro</vt:lpstr>
      <vt:lpstr>Wingdings</vt:lpstr>
      <vt:lpstr>IU_general_red_LillySOP</vt:lpstr>
      <vt:lpstr>PHILANTHROPY: THE BIG PICTURE</vt:lpstr>
      <vt:lpstr> </vt:lpstr>
      <vt:lpstr> </vt:lpstr>
      <vt:lpstr> </vt:lpstr>
      <vt:lpstr>Who Receives?</vt:lpstr>
      <vt:lpstr>The role of government</vt:lpstr>
      <vt:lpstr>A World of Giving</vt:lpstr>
      <vt:lpstr>מצגת של PowerPoint</vt:lpstr>
      <vt:lpstr>מצגת של PowerPoint</vt:lpstr>
      <vt:lpstr>Where is Israel?</vt:lpstr>
      <vt:lpstr>Giving in numbers</vt:lpstr>
      <vt:lpstr>Drivers of giving</vt:lpstr>
      <vt:lpstr>The demand side</vt:lpstr>
      <vt:lpstr>מצגת של PowerPoint</vt:lpstr>
      <vt:lpstr>Not just  money</vt:lpstr>
      <vt:lpstr>Nonprofit  sector large …</vt:lpstr>
      <vt:lpstr>and Growing</vt:lpstr>
      <vt:lpstr>In Israel too</vt:lpstr>
      <vt:lpstr>Public social spending has grown</vt:lpstr>
      <vt:lpstr>“Private” social spending helps</vt:lpstr>
      <vt:lpstr>“American  exceptionalism”</vt:lpstr>
      <vt:lpstr>Importance of US Non-Profits</vt:lpstr>
      <vt:lpstr>What they do</vt:lpstr>
      <vt:lpstr>Revenues</vt:lpstr>
      <vt:lpstr>Sources of support for US nonprofits</vt:lpstr>
      <vt:lpstr>Givers</vt:lpstr>
      <vt:lpstr>Israeli Givers</vt:lpstr>
      <vt:lpstr>American foundations</vt:lpstr>
      <vt:lpstr>Recipients</vt:lpstr>
      <vt:lpstr>Israeli recipients</vt:lpstr>
      <vt:lpstr>Volunteering</vt:lpstr>
      <vt:lpstr>Activities</vt:lpstr>
      <vt:lpstr>The Future?</vt:lpstr>
      <vt:lpstr>Impact Investing</vt:lpstr>
      <vt:lpstr>מצגת של PowerPoint</vt:lpstr>
      <vt:lpstr>מצגת של PowerPoint</vt:lpstr>
      <vt:lpstr>The role  of corporations</vt:lpstr>
      <vt:lpstr>מצגת של PowerPoint</vt:lpstr>
      <vt:lpstr>מצגת של PowerPoint</vt:lpstr>
      <vt:lpstr>מצגת של PowerPoint</vt:lpstr>
      <vt:lpstr>What have we learned?</vt:lpstr>
      <vt:lpstr>רקע לנתונים על פילנתרופיה בישראל</vt:lpstr>
      <vt:lpstr>רגולציה של תרומה</vt:lpstr>
    </vt:vector>
  </TitlesOfParts>
  <Company>Indiana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Boyd-Stewart, Ann</dc:creator>
  <cp:lastModifiedBy>Adi Shiling Glazer</cp:lastModifiedBy>
  <cp:revision>83</cp:revision>
  <cp:lastPrinted>2017-02-12T08:26:35Z</cp:lastPrinted>
  <dcterms:created xsi:type="dcterms:W3CDTF">2017-01-05T17:33:51Z</dcterms:created>
  <dcterms:modified xsi:type="dcterms:W3CDTF">2017-02-12T08:36:17Z</dcterms:modified>
</cp:coreProperties>
</file>