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373" r:id="rId2"/>
    <p:sldId id="391" r:id="rId3"/>
    <p:sldId id="368" r:id="rId4"/>
    <p:sldId id="392" r:id="rId5"/>
    <p:sldId id="384" r:id="rId6"/>
    <p:sldId id="389" r:id="rId7"/>
    <p:sldId id="385" r:id="rId8"/>
    <p:sldId id="390" r:id="rId9"/>
    <p:sldId id="388" r:id="rId10"/>
    <p:sldId id="387" r:id="rId11"/>
    <p:sldId id="386" r:id="rId12"/>
    <p:sldId id="374" r:id="rId13"/>
  </p:sldIdLst>
  <p:sldSz cx="9144000" cy="6858000" type="screen4x3"/>
  <p:notesSz cx="6662738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jl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461169"/>
    <a:srgbClr val="FF5050"/>
    <a:srgbClr val="99CC50"/>
    <a:srgbClr val="CCCC00"/>
    <a:srgbClr val="99FF33"/>
    <a:srgbClr val="FFFFBD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3976" autoAdjust="0"/>
  </p:normalViewPr>
  <p:slideViewPr>
    <p:cSldViewPr>
      <p:cViewPr varScale="1">
        <p:scale>
          <a:sx n="84" d="100"/>
          <a:sy n="84" d="100"/>
        </p:scale>
        <p:origin x="166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5075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0A4394A0-0ACD-45DC-8277-EC329F3F228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990823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07030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76251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164591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7388110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75555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980024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64413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25695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91580414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11377840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HE_PPP_Bkg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1" t="69908"/>
          <a:stretch>
            <a:fillRect/>
          </a:stretch>
        </p:blipFill>
        <p:spPr bwMode="auto">
          <a:xfrm>
            <a:off x="6227763" y="5383213"/>
            <a:ext cx="291623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0"/>
            <a:ext cx="250825" cy="59499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971550" cy="2205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85813" y="404813"/>
            <a:ext cx="8177212" cy="4310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pic>
        <p:nvPicPr>
          <p:cNvPr id="2052" name="Picture 4" descr="Sheatufim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714375"/>
            <a:ext cx="26987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14438" y="3143250"/>
            <a:ext cx="7488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3600" b="1" dirty="0">
                <a:solidFill>
                  <a:srgbClr val="461169"/>
                </a:solidFill>
                <a:latin typeface="Century Gothic" panose="020B0502020202020204" pitchFamily="34" charset="0"/>
              </a:rPr>
              <a:t>Strategic Social Investment</a:t>
            </a:r>
          </a:p>
          <a:p>
            <a:pPr algn="ctr" rtl="0" eaLnBrk="1" hangingPunct="1"/>
            <a:r>
              <a:rPr lang="en-US" sz="3600" b="1" dirty="0">
                <a:solidFill>
                  <a:srgbClr val="461169"/>
                </a:solidFill>
                <a:latin typeface="Century Gothic" panose="020B0502020202020204" pitchFamily="34" charset="0"/>
              </a:rPr>
              <a:t>Decision Making Model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85750" y="6286500"/>
            <a:ext cx="2357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Version: June 16, 2009</a:t>
            </a:r>
            <a:endParaRPr lang="he-IL" sz="12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1239838" y="1196975"/>
            <a:ext cx="5545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411538" y="8175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Strategy</a:t>
            </a:r>
          </a:p>
        </p:txBody>
      </p:sp>
      <p:sp>
        <p:nvSpPr>
          <p:cNvPr id="6" name="מלבן 5"/>
          <p:cNvSpPr/>
          <p:nvPr/>
        </p:nvSpPr>
        <p:spPr>
          <a:xfrm>
            <a:off x="1584309" y="1643050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" name="מלבן 6"/>
          <p:cNvSpPr/>
          <p:nvPr/>
        </p:nvSpPr>
        <p:spPr>
          <a:xfrm>
            <a:off x="1584309" y="2214554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8" name="מלבן 7"/>
          <p:cNvSpPr/>
          <p:nvPr/>
        </p:nvSpPr>
        <p:spPr>
          <a:xfrm>
            <a:off x="1584309" y="2786058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9" name="מלבן 8"/>
          <p:cNvSpPr/>
          <p:nvPr/>
        </p:nvSpPr>
        <p:spPr>
          <a:xfrm>
            <a:off x="1584309" y="3357562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0" name="מלבן 9"/>
          <p:cNvSpPr/>
          <p:nvPr/>
        </p:nvSpPr>
        <p:spPr>
          <a:xfrm>
            <a:off x="1584309" y="3929066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" name="מלבן 10"/>
          <p:cNvSpPr/>
          <p:nvPr/>
        </p:nvSpPr>
        <p:spPr>
          <a:xfrm>
            <a:off x="1589071" y="4529145"/>
            <a:ext cx="485778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2" name="מלבן 11"/>
          <p:cNvSpPr/>
          <p:nvPr/>
        </p:nvSpPr>
        <p:spPr>
          <a:xfrm>
            <a:off x="1584309" y="5072074"/>
            <a:ext cx="4857785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0251" name="מלבן 13"/>
          <p:cNvSpPr>
            <a:spLocks noChangeArrowheads="1"/>
          </p:cNvSpPr>
          <p:nvPr/>
        </p:nvSpPr>
        <p:spPr bwMode="auto">
          <a:xfrm>
            <a:off x="3486150" y="1662113"/>
            <a:ext cx="1052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Research</a:t>
            </a:r>
          </a:p>
        </p:txBody>
      </p:sp>
      <p:sp>
        <p:nvSpPr>
          <p:cNvPr id="10252" name="מלבן 14"/>
          <p:cNvSpPr>
            <a:spLocks noChangeArrowheads="1"/>
          </p:cNvSpPr>
          <p:nvPr/>
        </p:nvSpPr>
        <p:spPr bwMode="auto">
          <a:xfrm>
            <a:off x="2008188" y="2233613"/>
            <a:ext cx="4008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Developing and implementing new models</a:t>
            </a:r>
          </a:p>
        </p:txBody>
      </p:sp>
      <p:sp>
        <p:nvSpPr>
          <p:cNvPr id="10253" name="מלבן 15"/>
          <p:cNvSpPr>
            <a:spLocks noChangeArrowheads="1"/>
          </p:cNvSpPr>
          <p:nvPr/>
        </p:nvSpPr>
        <p:spPr bwMode="auto">
          <a:xfrm>
            <a:off x="2573338" y="2805113"/>
            <a:ext cx="287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Working with existing models</a:t>
            </a:r>
          </a:p>
        </p:txBody>
      </p:sp>
      <p:sp>
        <p:nvSpPr>
          <p:cNvPr id="10254" name="מלבן 16"/>
          <p:cNvSpPr>
            <a:spLocks noChangeArrowheads="1"/>
          </p:cNvSpPr>
          <p:nvPr/>
        </p:nvSpPr>
        <p:spPr bwMode="auto">
          <a:xfrm>
            <a:off x="3430588" y="3416300"/>
            <a:ext cx="1163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Advocacy</a:t>
            </a:r>
            <a:endParaRPr lang="he-IL" sz="1600"/>
          </a:p>
        </p:txBody>
      </p:sp>
      <p:sp>
        <p:nvSpPr>
          <p:cNvPr id="10255" name="מלבן 17"/>
          <p:cNvSpPr>
            <a:spLocks noChangeArrowheads="1"/>
          </p:cNvSpPr>
          <p:nvPr/>
        </p:nvSpPr>
        <p:spPr bwMode="auto">
          <a:xfrm>
            <a:off x="2549525" y="3948113"/>
            <a:ext cx="2924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Skill-building/capacity-building</a:t>
            </a:r>
          </a:p>
        </p:txBody>
      </p:sp>
      <p:sp>
        <p:nvSpPr>
          <p:cNvPr id="10256" name="מלבן 18"/>
          <p:cNvSpPr>
            <a:spLocks noChangeArrowheads="1"/>
          </p:cNvSpPr>
          <p:nvPr/>
        </p:nvSpPr>
        <p:spPr bwMode="auto">
          <a:xfrm>
            <a:off x="3009900" y="4519613"/>
            <a:ext cx="200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Leadership capacity</a:t>
            </a:r>
          </a:p>
        </p:txBody>
      </p:sp>
      <p:sp>
        <p:nvSpPr>
          <p:cNvPr id="10257" name="מלבן 19"/>
          <p:cNvSpPr>
            <a:spLocks noChangeArrowheads="1"/>
          </p:cNvSpPr>
          <p:nvPr/>
        </p:nvSpPr>
        <p:spPr bwMode="auto">
          <a:xfrm>
            <a:off x="2876550" y="5091113"/>
            <a:ext cx="2270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/>
              <a:t>Physical infrastructure</a:t>
            </a:r>
          </a:p>
        </p:txBody>
      </p:sp>
      <p:sp>
        <p:nvSpPr>
          <p:cNvPr id="21" name="לחצן פעולה: התאמה אישית 20">
            <a:hlinkClick r:id="rId2" action="ppaction://hlinksldjump" highlightClick="1"/>
          </p:cNvPr>
          <p:cNvSpPr/>
          <p:nvPr/>
        </p:nvSpPr>
        <p:spPr>
          <a:xfrm>
            <a:off x="3154363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141788" y="819150"/>
            <a:ext cx="1073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Vehicle</a:t>
            </a:r>
          </a:p>
          <a:p>
            <a:pPr eaLnBrk="1" hangingPunct="1"/>
            <a:endParaRPr lang="he-IL" sz="2000" b="1">
              <a:solidFill>
                <a:srgbClr val="461169"/>
              </a:solidFill>
              <a:ea typeface="MS Mincho" panose="02020609040205080304" pitchFamily="49" charset="-12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074845" y="1428737"/>
            <a:ext cx="528641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" name="מלבן 6"/>
          <p:cNvSpPr/>
          <p:nvPr/>
        </p:nvSpPr>
        <p:spPr>
          <a:xfrm>
            <a:off x="2074845" y="2005004"/>
            <a:ext cx="528641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8" name="מלבן 7"/>
          <p:cNvSpPr/>
          <p:nvPr/>
        </p:nvSpPr>
        <p:spPr>
          <a:xfrm>
            <a:off x="2074845" y="2581269"/>
            <a:ext cx="528641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9" name="מלבן 8"/>
          <p:cNvSpPr/>
          <p:nvPr/>
        </p:nvSpPr>
        <p:spPr>
          <a:xfrm>
            <a:off x="2074845" y="3153724"/>
            <a:ext cx="5286412" cy="434250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0" name="מלבן 9"/>
          <p:cNvSpPr/>
          <p:nvPr/>
        </p:nvSpPr>
        <p:spPr>
          <a:xfrm>
            <a:off x="2074845" y="3875550"/>
            <a:ext cx="5286412" cy="429587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" name="מלבן 10"/>
          <p:cNvSpPr/>
          <p:nvPr/>
        </p:nvSpPr>
        <p:spPr>
          <a:xfrm>
            <a:off x="2074845" y="4449565"/>
            <a:ext cx="5286412" cy="434249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2" name="מלבן 11"/>
          <p:cNvSpPr/>
          <p:nvPr/>
        </p:nvSpPr>
        <p:spPr>
          <a:xfrm>
            <a:off x="2074845" y="5032352"/>
            <a:ext cx="5286412" cy="427864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275" name="מלבן 12"/>
          <p:cNvSpPr>
            <a:spLocks noChangeArrowheads="1"/>
          </p:cNvSpPr>
          <p:nvPr/>
        </p:nvSpPr>
        <p:spPr bwMode="auto">
          <a:xfrm>
            <a:off x="2555875" y="1484313"/>
            <a:ext cx="4270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/>
              <a:t>Giving funds to a cause of interest</a:t>
            </a:r>
            <a:endParaRPr lang="he-IL" sz="1600"/>
          </a:p>
        </p:txBody>
      </p:sp>
      <p:sp>
        <p:nvSpPr>
          <p:cNvPr id="11276" name="מלבן 13"/>
          <p:cNvSpPr>
            <a:spLocks noChangeArrowheads="1"/>
          </p:cNvSpPr>
          <p:nvPr/>
        </p:nvSpPr>
        <p:spPr bwMode="auto">
          <a:xfrm>
            <a:off x="2843213" y="2060575"/>
            <a:ext cx="3379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/>
              <a:t>Transfer funds to a foundation </a:t>
            </a:r>
          </a:p>
        </p:txBody>
      </p:sp>
      <p:sp>
        <p:nvSpPr>
          <p:cNvPr id="11278" name="מלבן 15"/>
          <p:cNvSpPr>
            <a:spLocks noChangeArrowheads="1"/>
          </p:cNvSpPr>
          <p:nvPr/>
        </p:nvSpPr>
        <p:spPr bwMode="auto">
          <a:xfrm>
            <a:off x="4603750" y="3143250"/>
            <a:ext cx="184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600"/>
          </a:p>
          <a:p>
            <a:pPr algn="ctr" eaLnBrk="1" hangingPunct="1"/>
            <a:endParaRPr lang="he-IL" sz="1600"/>
          </a:p>
        </p:txBody>
      </p:sp>
      <p:sp>
        <p:nvSpPr>
          <p:cNvPr id="11279" name="מלבן 16"/>
          <p:cNvSpPr>
            <a:spLocks noChangeArrowheads="1"/>
          </p:cNvSpPr>
          <p:nvPr/>
        </p:nvSpPr>
        <p:spPr bwMode="auto">
          <a:xfrm>
            <a:off x="3059113" y="3933825"/>
            <a:ext cx="40243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/>
              <a:t>Contribute funds to a specific organization </a:t>
            </a:r>
          </a:p>
        </p:txBody>
      </p:sp>
      <p:sp>
        <p:nvSpPr>
          <p:cNvPr id="11280" name="מלבן 17"/>
          <p:cNvSpPr>
            <a:spLocks noChangeArrowheads="1"/>
          </p:cNvSpPr>
          <p:nvPr/>
        </p:nvSpPr>
        <p:spPr bwMode="auto">
          <a:xfrm>
            <a:off x="2771775" y="4437063"/>
            <a:ext cx="4537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/>
              <a:t>     Become actively involved in the leadership of an organization</a:t>
            </a:r>
          </a:p>
        </p:txBody>
      </p:sp>
      <p:sp>
        <p:nvSpPr>
          <p:cNvPr id="20" name="לחצן פעולה: התאמה אישית 19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95513" y="2636838"/>
            <a:ext cx="3743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Join a giving circle  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059113" y="3213100"/>
            <a:ext cx="223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Establish a foundation 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627313" y="5084763"/>
            <a:ext cx="434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/>
            <a:r>
              <a:rPr lang="en-US" sz="1600"/>
              <a:t> Establish an organization (e.g., NGO)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76375" y="908050"/>
            <a:ext cx="6696075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endParaRPr lang="en-US" sz="2400">
              <a:solidFill>
                <a:srgbClr val="3F0F5D"/>
              </a:solidFill>
            </a:endParaRPr>
          </a:p>
          <a:p>
            <a:pPr algn="ctr" rtl="0" eaLnBrk="1" hangingPunct="1"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latin typeface="Lucida Handwriting" panose="03010101010101010101" pitchFamily="66" charset="0"/>
              </a:rPr>
              <a:t>Thank you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en-US" sz="3200">
                <a:solidFill>
                  <a:srgbClr val="3F0F5D"/>
                </a:solidFill>
              </a:rPr>
              <a:t>for your kind attention</a:t>
            </a:r>
            <a:endParaRPr lang="he-IL" sz="3200">
              <a:solidFill>
                <a:srgbClr val="3F0F5D"/>
              </a:solidFill>
            </a:endParaRPr>
          </a:p>
          <a:p>
            <a:pPr algn="ctr" rtl="0" eaLnBrk="1" hangingPunct="1">
              <a:spcBef>
                <a:spcPct val="50000"/>
              </a:spcBef>
            </a:pPr>
            <a:endParaRPr lang="en-US" sz="3200">
              <a:solidFill>
                <a:srgbClr val="3F0F5D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692275" y="692150"/>
            <a:ext cx="61928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5373688"/>
            <a:ext cx="3059112" cy="1484312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23"/>
          <p:cNvGrpSpPr>
            <a:grpSpLocks/>
          </p:cNvGrpSpPr>
          <p:nvPr/>
        </p:nvGrpSpPr>
        <p:grpSpPr bwMode="auto">
          <a:xfrm>
            <a:off x="4106863" y="2062163"/>
            <a:ext cx="1428750" cy="611187"/>
            <a:chOff x="4095746" y="1928802"/>
            <a:chExt cx="1428750" cy="611188"/>
          </a:xfrm>
        </p:grpSpPr>
        <p:sp>
          <p:nvSpPr>
            <p:cNvPr id="13" name="מלבן מעוגל 21"/>
            <p:cNvSpPr/>
            <p:nvPr/>
          </p:nvSpPr>
          <p:spPr>
            <a:xfrm>
              <a:off x="4143371" y="1935152"/>
              <a:ext cx="1333500" cy="604838"/>
            </a:xfrm>
            <a:prstGeom prst="roundRect">
              <a:avLst/>
            </a:prstGeom>
            <a:solidFill>
              <a:srgbClr val="461169"/>
            </a:solidFill>
            <a:ln w="25400" cap="flat" cmpd="sng" algn="ctr">
              <a:solidFill>
                <a:schemeClr val="bg1">
                  <a:lumMod val="95000"/>
                </a:schemeClr>
              </a:solidFill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FFFFFF"/>
                  </a:solidFill>
                  <a:latin typeface="Calibri" panose="020F0502020204030204" pitchFamily="34" charset="0"/>
                </a:rPr>
                <a:t>Design &amp; Development</a:t>
              </a:r>
              <a:endParaRPr lang="he-IL" sz="14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87" name="TextBox 47"/>
            <p:cNvSpPr txBox="1">
              <a:spLocks noChangeArrowheads="1"/>
            </p:cNvSpPr>
            <p:nvPr/>
          </p:nvSpPr>
          <p:spPr bwMode="auto">
            <a:xfrm>
              <a:off x="4095746" y="1928802"/>
              <a:ext cx="1428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076" name="Group 25"/>
          <p:cNvGrpSpPr>
            <a:grpSpLocks/>
          </p:cNvGrpSpPr>
          <p:nvPr/>
        </p:nvGrpSpPr>
        <p:grpSpPr bwMode="auto">
          <a:xfrm>
            <a:off x="4008438" y="3267075"/>
            <a:ext cx="1524000" cy="606425"/>
            <a:chOff x="4068758" y="3397240"/>
            <a:chExt cx="1524001" cy="606425"/>
          </a:xfrm>
        </p:grpSpPr>
        <p:sp>
          <p:nvSpPr>
            <p:cNvPr id="14" name="מלבן מעוגל 22"/>
            <p:cNvSpPr/>
            <p:nvPr/>
          </p:nvSpPr>
          <p:spPr>
            <a:xfrm>
              <a:off x="4214808" y="3397240"/>
              <a:ext cx="1333501" cy="606425"/>
            </a:xfrm>
            <a:prstGeom prst="roundRect">
              <a:avLst/>
            </a:prstGeom>
            <a:solidFill>
              <a:srgbClr val="461169"/>
            </a:solidFill>
            <a:ln w="25400" cap="flat" cmpd="sng" algn="ctr">
              <a:solidFill>
                <a:schemeClr val="bg1">
                  <a:lumMod val="95000"/>
                </a:schemeClr>
              </a:solidFill>
              <a:prstDash val="solid"/>
            </a:ln>
            <a:effectLst/>
          </p:spPr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  <p:sp>
          <p:nvSpPr>
            <p:cNvPr id="3085" name="TextBox 48"/>
            <p:cNvSpPr txBox="1">
              <a:spLocks noChangeArrowheads="1"/>
            </p:cNvSpPr>
            <p:nvPr/>
          </p:nvSpPr>
          <p:spPr bwMode="auto">
            <a:xfrm>
              <a:off x="4068758" y="3575040"/>
              <a:ext cx="152400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/>
              <a:r>
                <a:rPr lang="en-US" sz="1200" b="1">
                  <a:solidFill>
                    <a:schemeClr val="bg1"/>
                  </a:solidFill>
                </a:rPr>
                <a:t>   </a:t>
              </a:r>
              <a:r>
                <a:rPr lang="en-US" sz="1400">
                  <a:solidFill>
                    <a:schemeClr val="bg1"/>
                  </a:solidFill>
                </a:rPr>
                <a:t>Implementation</a:t>
              </a:r>
              <a:endParaRPr lang="he-IL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077" name="Group 24"/>
          <p:cNvGrpSpPr>
            <a:grpSpLocks/>
          </p:cNvGrpSpPr>
          <p:nvPr/>
        </p:nvGrpSpPr>
        <p:grpSpPr bwMode="auto">
          <a:xfrm>
            <a:off x="4154488" y="4432300"/>
            <a:ext cx="1333500" cy="606425"/>
            <a:chOff x="4214809" y="4432290"/>
            <a:chExt cx="1333500" cy="606425"/>
          </a:xfrm>
        </p:grpSpPr>
        <p:sp>
          <p:nvSpPr>
            <p:cNvPr id="19" name="מלבן מעוגל 22"/>
            <p:cNvSpPr/>
            <p:nvPr/>
          </p:nvSpPr>
          <p:spPr>
            <a:xfrm>
              <a:off x="4214809" y="4432290"/>
              <a:ext cx="1333500" cy="606425"/>
            </a:xfrm>
            <a:prstGeom prst="roundRect">
              <a:avLst/>
            </a:prstGeom>
            <a:solidFill>
              <a:srgbClr val="461169"/>
            </a:solidFill>
            <a:ln w="25400" cap="flat" cmpd="sng" algn="ctr">
              <a:solidFill>
                <a:schemeClr val="bg1">
                  <a:lumMod val="95000"/>
                </a:schemeClr>
              </a:solidFill>
              <a:prstDash val="solid"/>
            </a:ln>
            <a:effectLst/>
          </p:spPr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  <p:sp>
          <p:nvSpPr>
            <p:cNvPr id="3083" name="TextBox 48"/>
            <p:cNvSpPr txBox="1">
              <a:spLocks noChangeArrowheads="1"/>
            </p:cNvSpPr>
            <p:nvPr/>
          </p:nvSpPr>
          <p:spPr bwMode="auto">
            <a:xfrm>
              <a:off x="4273547" y="4575165"/>
              <a:ext cx="10128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chemeClr val="bg1"/>
                  </a:solidFill>
                </a:rPr>
                <a:t>Evaluation</a:t>
              </a:r>
              <a:endParaRPr lang="he-IL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מחבר חץ ישר 71"/>
          <p:cNvCxnSpPr/>
          <p:nvPr/>
        </p:nvCxnSpPr>
        <p:spPr>
          <a:xfrm rot="5400000">
            <a:off x="4641850" y="1787525"/>
            <a:ext cx="4318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מחבר חץ ישר 71"/>
          <p:cNvCxnSpPr/>
          <p:nvPr/>
        </p:nvCxnSpPr>
        <p:spPr>
          <a:xfrm rot="5400000">
            <a:off x="4641056" y="2966244"/>
            <a:ext cx="433388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מחבר חץ ישר 71"/>
          <p:cNvCxnSpPr/>
          <p:nvPr/>
        </p:nvCxnSpPr>
        <p:spPr>
          <a:xfrm rot="5400000">
            <a:off x="4641850" y="4144963"/>
            <a:ext cx="4318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91" name="Group 26"/>
          <p:cNvGrpSpPr>
            <a:grpSpLocks/>
          </p:cNvGrpSpPr>
          <p:nvPr/>
        </p:nvGrpSpPr>
        <p:grpSpPr bwMode="auto">
          <a:xfrm>
            <a:off x="4140200" y="908050"/>
            <a:ext cx="1333500" cy="606425"/>
            <a:chOff x="4214809" y="896927"/>
            <a:chExt cx="1333500" cy="606425"/>
          </a:xfrm>
        </p:grpSpPr>
        <p:sp>
          <p:nvSpPr>
            <p:cNvPr id="12" name="מלבן מעוגל 20"/>
            <p:cNvSpPr/>
            <p:nvPr/>
          </p:nvSpPr>
          <p:spPr>
            <a:xfrm>
              <a:off x="4214809" y="896927"/>
              <a:ext cx="1333500" cy="606425"/>
            </a:xfrm>
            <a:prstGeom prst="roundRect">
              <a:avLst/>
            </a:prstGeom>
            <a:solidFill>
              <a:srgbClr val="461169"/>
            </a:solidFill>
            <a:ln w="25400" cap="flat" cmpd="sng" algn="ctr">
              <a:solidFill>
                <a:schemeClr val="bg1">
                  <a:lumMod val="95000"/>
                </a:schemeClr>
              </a:solidFill>
              <a:prstDash val="solid"/>
            </a:ln>
            <a:effectLst/>
          </p:spPr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solidFill>
                  <a:prstClr val="white"/>
                </a:solidFill>
                <a:latin typeface="Calibri"/>
                <a:cs typeface="Arial"/>
              </a:endParaRPr>
            </a:p>
          </p:txBody>
        </p:sp>
        <p:sp>
          <p:nvSpPr>
            <p:cNvPr id="3093" name="TextBox 46"/>
            <p:cNvSpPr txBox="1">
              <a:spLocks noChangeArrowheads="1"/>
            </p:cNvSpPr>
            <p:nvPr/>
          </p:nvSpPr>
          <p:spPr bwMode="auto">
            <a:xfrm>
              <a:off x="5003797" y="1052502"/>
              <a:ext cx="1841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he-IL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356100" y="1052513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Analysis  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356100" y="2205038"/>
            <a:ext cx="884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6" name="TextBox 49"/>
          <p:cNvSpPr txBox="1">
            <a:spLocks noChangeArrowheads="1"/>
          </p:cNvSpPr>
          <p:nvPr/>
        </p:nvSpPr>
        <p:spPr bwMode="auto">
          <a:xfrm>
            <a:off x="1133475" y="323850"/>
            <a:ext cx="7399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The model is based on the ADDIE model</a:t>
            </a:r>
            <a:endParaRPr lang="he-IL" sz="2000" b="1">
              <a:solidFill>
                <a:srgbClr val="461169"/>
              </a:solidFill>
              <a:ea typeface="MS Mincho" panose="02020609040205080304" pitchFamily="49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מחבר ישר 124"/>
          <p:cNvCxnSpPr/>
          <p:nvPr/>
        </p:nvCxnSpPr>
        <p:spPr>
          <a:xfrm rot="5400000" flipH="1" flipV="1">
            <a:off x="4464050" y="4179888"/>
            <a:ext cx="215900" cy="0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מחבר ישר 125"/>
          <p:cNvCxnSpPr/>
          <p:nvPr/>
        </p:nvCxnSpPr>
        <p:spPr>
          <a:xfrm rot="5400000" flipH="1" flipV="1">
            <a:off x="2891632" y="4179094"/>
            <a:ext cx="215900" cy="1587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מחבר ישר 126"/>
          <p:cNvCxnSpPr/>
          <p:nvPr/>
        </p:nvCxnSpPr>
        <p:spPr>
          <a:xfrm rot="5400000" flipH="1" flipV="1">
            <a:off x="6107113" y="4179888"/>
            <a:ext cx="215900" cy="0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מחבר חץ ישר 128"/>
          <p:cNvCxnSpPr/>
          <p:nvPr/>
        </p:nvCxnSpPr>
        <p:spPr>
          <a:xfrm>
            <a:off x="5143500" y="3143250"/>
            <a:ext cx="642938" cy="2857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מחבר חץ ישר 127"/>
          <p:cNvCxnSpPr/>
          <p:nvPr/>
        </p:nvCxnSpPr>
        <p:spPr>
          <a:xfrm rot="10800000" flipV="1">
            <a:off x="3357563" y="3071813"/>
            <a:ext cx="714375" cy="357187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מחבר חץ ישר 129"/>
          <p:cNvCxnSpPr/>
          <p:nvPr/>
        </p:nvCxnSpPr>
        <p:spPr>
          <a:xfrm rot="5400000">
            <a:off x="4394200" y="3249613"/>
            <a:ext cx="357187" cy="15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מלבן מעוגל 11"/>
          <p:cNvSpPr>
            <a:spLocks noChangeArrowheads="1"/>
          </p:cNvSpPr>
          <p:nvPr/>
        </p:nvSpPr>
        <p:spPr bwMode="auto">
          <a:xfrm>
            <a:off x="3857625" y="2571750"/>
            <a:ext cx="1500188" cy="606425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מלבן מעוגל 12"/>
          <p:cNvSpPr>
            <a:spLocks noChangeArrowheads="1"/>
          </p:cNvSpPr>
          <p:nvPr/>
        </p:nvSpPr>
        <p:spPr bwMode="auto">
          <a:xfrm>
            <a:off x="3900488" y="3500438"/>
            <a:ext cx="1331912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6" name="מלבן מעוגל 13"/>
          <p:cNvSpPr>
            <a:spLocks noChangeArrowheads="1"/>
          </p:cNvSpPr>
          <p:nvPr/>
        </p:nvSpPr>
        <p:spPr bwMode="auto">
          <a:xfrm>
            <a:off x="5429250" y="3500438"/>
            <a:ext cx="1333500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7" name="מלבן מעוגל 14"/>
          <p:cNvSpPr>
            <a:spLocks noChangeArrowheads="1"/>
          </p:cNvSpPr>
          <p:nvPr/>
        </p:nvSpPr>
        <p:spPr bwMode="auto">
          <a:xfrm>
            <a:off x="2381250" y="3500438"/>
            <a:ext cx="1333500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8" name="Line 4"/>
          <p:cNvSpPr>
            <a:spLocks noChangeShapeType="1"/>
          </p:cNvSpPr>
          <p:nvPr/>
        </p:nvSpPr>
        <p:spPr bwMode="auto">
          <a:xfrm>
            <a:off x="1357313" y="642938"/>
            <a:ext cx="5545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9" name="Rectangle 5"/>
          <p:cNvSpPr>
            <a:spLocks noChangeArrowheads="1"/>
          </p:cNvSpPr>
          <p:nvPr/>
        </p:nvSpPr>
        <p:spPr bwMode="auto">
          <a:xfrm>
            <a:off x="1071563" y="214313"/>
            <a:ext cx="6048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Model for Decision-Making for Social Investment</a:t>
            </a:r>
          </a:p>
        </p:txBody>
      </p:sp>
      <p:cxnSp>
        <p:nvCxnSpPr>
          <p:cNvPr id="131" name="מחבר חץ ישר 130"/>
          <p:cNvCxnSpPr/>
          <p:nvPr/>
        </p:nvCxnSpPr>
        <p:spPr>
          <a:xfrm rot="5400000">
            <a:off x="4394200" y="4464050"/>
            <a:ext cx="357188" cy="15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מחבר חץ ישר 131"/>
          <p:cNvCxnSpPr/>
          <p:nvPr/>
        </p:nvCxnSpPr>
        <p:spPr>
          <a:xfrm rot="10800000" flipV="1">
            <a:off x="3429000" y="1285875"/>
            <a:ext cx="714375" cy="3571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מחבר חץ ישר 132"/>
          <p:cNvCxnSpPr/>
          <p:nvPr/>
        </p:nvCxnSpPr>
        <p:spPr>
          <a:xfrm>
            <a:off x="5286375" y="1285875"/>
            <a:ext cx="642938" cy="2857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מלבן מעוגל 8"/>
          <p:cNvSpPr>
            <a:spLocks noChangeArrowheads="1"/>
          </p:cNvSpPr>
          <p:nvPr/>
        </p:nvSpPr>
        <p:spPr bwMode="auto">
          <a:xfrm>
            <a:off x="4002088" y="841375"/>
            <a:ext cx="1331912" cy="60642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Motivation/</a:t>
            </a:r>
          </a:p>
          <a:p>
            <a:pPr algn="ctr" eaLnBrk="1" hangingPunct="1"/>
            <a:r>
              <a:rPr lang="en-US" sz="1200" b="1"/>
              <a:t>Timing</a:t>
            </a:r>
            <a:endParaRPr lang="he-IL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5" name="מלבן מעוגל 9"/>
          <p:cNvSpPr>
            <a:spLocks noChangeArrowheads="1"/>
          </p:cNvSpPr>
          <p:nvPr/>
        </p:nvSpPr>
        <p:spPr bwMode="auto">
          <a:xfrm>
            <a:off x="5143500" y="1643063"/>
            <a:ext cx="2119313" cy="7874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6" name="מלבן מעוגל 10"/>
          <p:cNvSpPr>
            <a:spLocks noChangeArrowheads="1"/>
          </p:cNvSpPr>
          <p:nvPr/>
        </p:nvSpPr>
        <p:spPr bwMode="auto">
          <a:xfrm>
            <a:off x="2000250" y="1643063"/>
            <a:ext cx="2071688" cy="7874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7" name="מלבן מעוגל 15"/>
          <p:cNvSpPr>
            <a:spLocks noChangeArrowheads="1"/>
          </p:cNvSpPr>
          <p:nvPr/>
        </p:nvSpPr>
        <p:spPr bwMode="auto">
          <a:xfrm>
            <a:off x="3143250" y="4689475"/>
            <a:ext cx="2786063" cy="6683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8" name="TextBox 36"/>
          <p:cNvSpPr txBox="1">
            <a:spLocks noChangeArrowheads="1"/>
          </p:cNvSpPr>
          <p:nvPr/>
        </p:nvSpPr>
        <p:spPr bwMode="auto">
          <a:xfrm>
            <a:off x="2000250" y="171132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Resources and Level </a:t>
            </a:r>
          </a:p>
          <a:p>
            <a:pPr algn="ctr" eaLnBrk="1" hangingPunct="1"/>
            <a:r>
              <a:rPr lang="en-US" sz="1200" b="1"/>
              <a:t>of  Involvement </a:t>
            </a:r>
          </a:p>
        </p:txBody>
      </p:sp>
      <p:sp>
        <p:nvSpPr>
          <p:cNvPr id="4119" name="מלבן 38"/>
          <p:cNvSpPr>
            <a:spLocks noChangeArrowheads="1"/>
          </p:cNvSpPr>
          <p:nvPr/>
        </p:nvSpPr>
        <p:spPr bwMode="auto">
          <a:xfrm>
            <a:off x="3810000" y="2641600"/>
            <a:ext cx="160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Formulating Social </a:t>
            </a:r>
          </a:p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Vision</a:t>
            </a:r>
            <a:endParaRPr lang="he-IL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0" name="מלבן 39"/>
          <p:cNvSpPr>
            <a:spLocks noChangeArrowheads="1"/>
          </p:cNvSpPr>
          <p:nvPr/>
        </p:nvSpPr>
        <p:spPr bwMode="auto">
          <a:xfrm>
            <a:off x="5654675" y="3573463"/>
            <a:ext cx="912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Principles</a:t>
            </a:r>
            <a:endParaRPr lang="he-IL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21" name="מלבן 40"/>
          <p:cNvSpPr>
            <a:spLocks noChangeArrowheads="1"/>
          </p:cNvSpPr>
          <p:nvPr/>
        </p:nvSpPr>
        <p:spPr bwMode="auto">
          <a:xfrm>
            <a:off x="4170363" y="3571875"/>
            <a:ext cx="79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Strategy</a:t>
            </a:r>
            <a:endParaRPr lang="he-IL" sz="1200" b="1"/>
          </a:p>
        </p:txBody>
      </p:sp>
      <p:sp>
        <p:nvSpPr>
          <p:cNvPr id="4122" name="מלבן 41"/>
          <p:cNvSpPr>
            <a:spLocks noChangeArrowheads="1"/>
          </p:cNvSpPr>
          <p:nvPr/>
        </p:nvSpPr>
        <p:spPr bwMode="auto">
          <a:xfrm>
            <a:off x="2627313" y="3573463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Vehicle</a:t>
            </a:r>
            <a:endParaRPr lang="he-IL" sz="1200">
              <a:latin typeface="Calibri" panose="020F0502020204030204" pitchFamily="34" charset="0"/>
            </a:endParaRPr>
          </a:p>
        </p:txBody>
      </p:sp>
      <p:sp>
        <p:nvSpPr>
          <p:cNvPr id="4123" name="מלבן 42"/>
          <p:cNvSpPr>
            <a:spLocks noChangeArrowheads="1"/>
          </p:cNvSpPr>
          <p:nvPr/>
        </p:nvSpPr>
        <p:spPr bwMode="auto">
          <a:xfrm>
            <a:off x="3276600" y="4714875"/>
            <a:ext cx="2530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b="1"/>
              <a:t>Plan</a:t>
            </a:r>
            <a:endParaRPr lang="he-IL" sz="1200" b="1"/>
          </a:p>
          <a:p>
            <a:pPr algn="ctr" eaLnBrk="1" hangingPunct="1"/>
            <a:r>
              <a:rPr lang="en-US" sz="1200"/>
              <a:t>Work plan, goals, targets, budget,</a:t>
            </a:r>
            <a:endParaRPr lang="he-IL" sz="1200"/>
          </a:p>
          <a:p>
            <a:pPr algn="ctr" eaLnBrk="1" hangingPunct="1"/>
            <a:r>
              <a:rPr lang="en-US" sz="1200"/>
              <a:t>finance policy</a:t>
            </a:r>
            <a:endParaRPr lang="he-IL" sz="1200">
              <a:latin typeface="Calibri" panose="020F0502020204030204" pitchFamily="34" charset="0"/>
            </a:endParaRPr>
          </a:p>
        </p:txBody>
      </p:sp>
      <p:cxnSp>
        <p:nvCxnSpPr>
          <p:cNvPr id="149" name="מחבר ישר 148"/>
          <p:cNvCxnSpPr>
            <a:stCxn id="4116" idx="3"/>
            <a:endCxn id="4115" idx="1"/>
          </p:cNvCxnSpPr>
          <p:nvPr/>
        </p:nvCxnSpPr>
        <p:spPr>
          <a:xfrm flipV="1">
            <a:off x="4071938" y="2036763"/>
            <a:ext cx="107156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TextBox 147"/>
          <p:cNvSpPr txBox="1">
            <a:spLocks noChangeArrowheads="1"/>
          </p:cNvSpPr>
          <p:nvPr/>
        </p:nvSpPr>
        <p:spPr bwMode="auto">
          <a:xfrm>
            <a:off x="5143500" y="1658938"/>
            <a:ext cx="20716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100" b="1"/>
              <a:t>Social World View</a:t>
            </a:r>
          </a:p>
          <a:p>
            <a:pPr algn="l" rtl="0" eaLnBrk="1" hangingPunct="1"/>
            <a:r>
              <a:rPr lang="en-US" sz="1100"/>
              <a:t>Values</a:t>
            </a:r>
          </a:p>
          <a:p>
            <a:pPr algn="l" rtl="0" eaLnBrk="1" hangingPunct="1"/>
            <a:r>
              <a:rPr lang="en-US" sz="1100"/>
              <a:t>Investment areas</a:t>
            </a:r>
          </a:p>
          <a:p>
            <a:pPr algn="l" rtl="0" eaLnBrk="1" hangingPunct="1"/>
            <a:r>
              <a:rPr lang="en-US" sz="1100"/>
              <a:t>Target audience</a:t>
            </a:r>
          </a:p>
        </p:txBody>
      </p:sp>
      <p:cxnSp>
        <p:nvCxnSpPr>
          <p:cNvPr id="150" name="מחבר חץ ישר 149"/>
          <p:cNvCxnSpPr/>
          <p:nvPr/>
        </p:nvCxnSpPr>
        <p:spPr>
          <a:xfrm rot="5400000">
            <a:off x="4320382" y="2289969"/>
            <a:ext cx="500062" cy="63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ישר 150"/>
          <p:cNvCxnSpPr/>
          <p:nvPr/>
        </p:nvCxnSpPr>
        <p:spPr>
          <a:xfrm>
            <a:off x="3000375" y="4286250"/>
            <a:ext cx="3214688" cy="158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לחצן פעולה: אחורה או הקודם 159">
            <a:hlinkClick r:id="rId2" action="ppaction://hlinksldjump" highlightClick="1"/>
          </p:cNvPr>
          <p:cNvSpPr/>
          <p:nvPr/>
        </p:nvSpPr>
        <p:spPr>
          <a:xfrm>
            <a:off x="6551613" y="2033588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he-IL"/>
          </a:p>
        </p:txBody>
      </p:sp>
      <p:sp>
        <p:nvSpPr>
          <p:cNvPr id="161" name="לחצן פעולה: אחורה או הקודם 160">
            <a:hlinkClick r:id="rId3" action="ppaction://hlinksldjump" highlightClick="1"/>
          </p:cNvPr>
          <p:cNvSpPr/>
          <p:nvPr/>
        </p:nvSpPr>
        <p:spPr>
          <a:xfrm>
            <a:off x="6551613" y="2214563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he-IL"/>
          </a:p>
        </p:txBody>
      </p:sp>
      <p:sp>
        <p:nvSpPr>
          <p:cNvPr id="162" name="לחצן פעולה: אחורה או הקודם 161">
            <a:hlinkClick r:id="rId4" action="ppaction://hlinksldjump" highlightClick="1"/>
          </p:cNvPr>
          <p:cNvSpPr/>
          <p:nvPr/>
        </p:nvSpPr>
        <p:spPr>
          <a:xfrm>
            <a:off x="2857500" y="2214563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3" name="לחצן פעולה: אחורה או הקודם 162">
            <a:hlinkClick r:id="rId5" action="ppaction://hlinksldjump" highlightClick="1"/>
          </p:cNvPr>
          <p:cNvSpPr/>
          <p:nvPr/>
        </p:nvSpPr>
        <p:spPr>
          <a:xfrm>
            <a:off x="6072188" y="3857625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4" name="לחצן פעולה: אחורה או הקודם 163">
            <a:hlinkClick r:id="rId6" action="ppaction://hlinksldjump" highlightClick="1"/>
          </p:cNvPr>
          <p:cNvSpPr/>
          <p:nvPr/>
        </p:nvSpPr>
        <p:spPr>
          <a:xfrm>
            <a:off x="4500563" y="3857625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5" name="לחצן פעולה: אחורה או הקודם 164">
            <a:hlinkClick r:id="rId7" action="ppaction://hlinksldjump" highlightClick="1"/>
          </p:cNvPr>
          <p:cNvSpPr/>
          <p:nvPr/>
        </p:nvSpPr>
        <p:spPr>
          <a:xfrm>
            <a:off x="2984500" y="3857625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2" name="לחצן פעולה: אחורה או הקודם 159">
            <a:hlinkClick r:id="rId8" action="ppaction://hlinksldjump" highlightClick="1"/>
          </p:cNvPr>
          <p:cNvSpPr/>
          <p:nvPr/>
        </p:nvSpPr>
        <p:spPr>
          <a:xfrm>
            <a:off x="6551613" y="1854200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/>
          <p:cNvSpPr>
            <a:spLocks noChangeShapeType="1"/>
          </p:cNvSpPr>
          <p:nvPr/>
        </p:nvSpPr>
        <p:spPr bwMode="auto">
          <a:xfrm>
            <a:off x="1530350" y="1196975"/>
            <a:ext cx="48244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874963" y="484188"/>
            <a:ext cx="21351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Values</a:t>
            </a:r>
          </a:p>
          <a:p>
            <a:pPr algn="ctr" eaLnBrk="1" hangingPunct="1"/>
            <a:r>
              <a:rPr lang="en-US" sz="1400">
                <a:solidFill>
                  <a:srgbClr val="461169"/>
                </a:solidFill>
                <a:ea typeface="MS Mincho" panose="02020609040205080304" pitchFamily="49" charset="-128"/>
              </a:rPr>
              <a:t>(examples for selection)</a:t>
            </a:r>
            <a:r>
              <a:rPr lang="en-US" sz="2000">
                <a:solidFill>
                  <a:srgbClr val="461169"/>
                </a:solidFill>
                <a:ea typeface="MS Mincho" panose="02020609040205080304" pitchFamily="49" charset="-128"/>
              </a:rPr>
              <a:t> </a:t>
            </a:r>
            <a:endParaRPr lang="en-US" sz="2000" b="1">
              <a:solidFill>
                <a:srgbClr val="461169"/>
              </a:solidFill>
              <a:ea typeface="MS Mincho" panose="02020609040205080304" pitchFamily="49" charset="-12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514459" y="1279751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21" name="לחצן פעולה: התאמה אישית 20">
            <a:hlinkClick r:id="rId2" action="ppaction://hlinksldjump" highlightClick="1"/>
          </p:cNvPr>
          <p:cNvSpPr/>
          <p:nvPr/>
        </p:nvSpPr>
        <p:spPr>
          <a:xfrm>
            <a:off x="3084513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" name="מלבן 5"/>
          <p:cNvSpPr/>
          <p:nvPr/>
        </p:nvSpPr>
        <p:spPr>
          <a:xfrm>
            <a:off x="1514459" y="1711551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3" name="מלבן 5"/>
          <p:cNvSpPr/>
          <p:nvPr/>
        </p:nvSpPr>
        <p:spPr>
          <a:xfrm>
            <a:off x="1514459" y="21449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4" name="מלבן 5"/>
          <p:cNvSpPr/>
          <p:nvPr/>
        </p:nvSpPr>
        <p:spPr>
          <a:xfrm>
            <a:off x="1514459" y="25767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" name="מלבן 5"/>
          <p:cNvSpPr/>
          <p:nvPr/>
        </p:nvSpPr>
        <p:spPr>
          <a:xfrm>
            <a:off x="1514459" y="30085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" name="מלבן 5"/>
          <p:cNvSpPr/>
          <p:nvPr/>
        </p:nvSpPr>
        <p:spPr>
          <a:xfrm>
            <a:off x="1514459" y="34403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8" name="מלבן 5"/>
          <p:cNvSpPr/>
          <p:nvPr/>
        </p:nvSpPr>
        <p:spPr>
          <a:xfrm>
            <a:off x="1514459" y="38721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9" name="מלבן 5"/>
          <p:cNvSpPr/>
          <p:nvPr/>
        </p:nvSpPr>
        <p:spPr>
          <a:xfrm>
            <a:off x="1514459" y="43039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0" name="מלבן 5"/>
          <p:cNvSpPr/>
          <p:nvPr/>
        </p:nvSpPr>
        <p:spPr>
          <a:xfrm>
            <a:off x="1514459" y="47357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" name="מלבן 5"/>
          <p:cNvSpPr/>
          <p:nvPr/>
        </p:nvSpPr>
        <p:spPr>
          <a:xfrm>
            <a:off x="1514459" y="5169126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2" name="מלבן 5"/>
          <p:cNvSpPr/>
          <p:nvPr/>
        </p:nvSpPr>
        <p:spPr>
          <a:xfrm>
            <a:off x="1514459" y="5600926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581400" y="1268413"/>
            <a:ext cx="720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500"/>
              <a:t>Belief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3208338" y="1700213"/>
            <a:ext cx="1466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Communality     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424238" y="2133600"/>
            <a:ext cx="10350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Creativity 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3551238" y="2565400"/>
            <a:ext cx="7826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Dignity 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97263" y="2997200"/>
            <a:ext cx="8905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Equality 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502025" y="3429000"/>
            <a:ext cx="8810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Family  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514725" y="3878263"/>
            <a:ext cx="854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Justice 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3429000" y="4292600"/>
            <a:ext cx="10255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Modesty 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3392488" y="4724400"/>
            <a:ext cx="10985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Optimism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3244850" y="5157788"/>
            <a:ext cx="13954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Responsibility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3384550" y="5589588"/>
            <a:ext cx="1116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Tolerance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656013" y="80168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461169"/>
                </a:solidFill>
              </a:rPr>
              <a:t>Investment Areas</a:t>
            </a:r>
            <a:endParaRPr lang="he-IL" b="1">
              <a:solidFill>
                <a:srgbClr val="461169"/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6286500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46" name="מלבן 45"/>
          <p:cNvSpPr/>
          <p:nvPr/>
        </p:nvSpPr>
        <p:spPr>
          <a:xfrm>
            <a:off x="6286500" y="2857500"/>
            <a:ext cx="1428750" cy="129222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2" name="מלבן 51"/>
          <p:cNvSpPr/>
          <p:nvPr/>
        </p:nvSpPr>
        <p:spPr>
          <a:xfrm>
            <a:off x="4786313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5" name="מלבן 54"/>
          <p:cNvSpPr/>
          <p:nvPr/>
        </p:nvSpPr>
        <p:spPr>
          <a:xfrm>
            <a:off x="3286125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8" name="מלבן 57"/>
          <p:cNvSpPr/>
          <p:nvPr/>
        </p:nvSpPr>
        <p:spPr>
          <a:xfrm>
            <a:off x="1785938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9" name="מלבן 58"/>
          <p:cNvSpPr/>
          <p:nvPr/>
        </p:nvSpPr>
        <p:spPr>
          <a:xfrm>
            <a:off x="1785938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134" name="מלבן 61"/>
          <p:cNvSpPr>
            <a:spLocks noChangeArrowheads="1"/>
          </p:cNvSpPr>
          <p:nvPr/>
        </p:nvSpPr>
        <p:spPr bwMode="auto">
          <a:xfrm>
            <a:off x="6372225" y="1808163"/>
            <a:ext cx="1163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400" b="1"/>
              <a:t>Culture &amp; </a:t>
            </a:r>
          </a:p>
          <a:p>
            <a:pPr algn="ctr" rtl="0" eaLnBrk="1" hangingPunct="1"/>
            <a:r>
              <a:rPr lang="en-US" sz="1400" b="1"/>
              <a:t>Recreation</a:t>
            </a:r>
            <a:r>
              <a:rPr lang="en-US"/>
              <a:t> </a:t>
            </a:r>
            <a:endParaRPr lang="en-US" sz="1400" b="1"/>
          </a:p>
          <a:p>
            <a:pPr algn="ctr" eaLnBrk="1" hangingPunct="1"/>
            <a:endParaRPr lang="he-IL" sz="1400"/>
          </a:p>
        </p:txBody>
      </p:sp>
      <p:sp>
        <p:nvSpPr>
          <p:cNvPr id="5135" name="מלבן 62"/>
          <p:cNvSpPr>
            <a:spLocks noChangeArrowheads="1"/>
          </p:cNvSpPr>
          <p:nvPr/>
        </p:nvSpPr>
        <p:spPr bwMode="auto">
          <a:xfrm>
            <a:off x="6500813" y="3286125"/>
            <a:ext cx="7810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en-US" sz="1400" b="1"/>
              <a:t>Health</a:t>
            </a:r>
            <a:r>
              <a:rPr lang="en-US" sz="1400"/>
              <a:t> </a:t>
            </a:r>
            <a:endParaRPr lang="he-IL" sz="1400"/>
          </a:p>
        </p:txBody>
      </p:sp>
      <p:sp>
        <p:nvSpPr>
          <p:cNvPr id="5139" name="מלבן 67"/>
          <p:cNvSpPr>
            <a:spLocks noChangeArrowheads="1"/>
          </p:cNvSpPr>
          <p:nvPr/>
        </p:nvSpPr>
        <p:spPr bwMode="auto">
          <a:xfrm>
            <a:off x="1736725" y="3024188"/>
            <a:ext cx="14017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400" b="1"/>
              <a:t>Infrastructure </a:t>
            </a:r>
          </a:p>
          <a:p>
            <a:pPr algn="ctr" rtl="0" eaLnBrk="1" hangingPunct="1"/>
            <a:r>
              <a:rPr lang="en-US" sz="1400" b="1"/>
              <a:t>&amp; Development</a:t>
            </a:r>
            <a:r>
              <a:rPr lang="en-US"/>
              <a:t> </a:t>
            </a:r>
          </a:p>
        </p:txBody>
      </p:sp>
      <p:sp>
        <p:nvSpPr>
          <p:cNvPr id="5140" name="מלבן 68"/>
          <p:cNvSpPr>
            <a:spLocks noChangeArrowheads="1"/>
          </p:cNvSpPr>
          <p:nvPr/>
        </p:nvSpPr>
        <p:spPr bwMode="auto">
          <a:xfrm>
            <a:off x="1871663" y="2000250"/>
            <a:ext cx="1089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400" b="1"/>
              <a:t>Education </a:t>
            </a:r>
          </a:p>
          <a:p>
            <a:pPr algn="ctr" rtl="0" eaLnBrk="1" hangingPunct="1"/>
            <a:r>
              <a:rPr lang="en-US" sz="1400" b="1"/>
              <a:t>&amp; Science</a:t>
            </a:r>
            <a:endParaRPr lang="en-US" sz="1400"/>
          </a:p>
        </p:txBody>
      </p:sp>
      <p:sp>
        <p:nvSpPr>
          <p:cNvPr id="5141" name="מלבן 69"/>
          <p:cNvSpPr>
            <a:spLocks noChangeArrowheads="1"/>
          </p:cNvSpPr>
          <p:nvPr/>
        </p:nvSpPr>
        <p:spPr bwMode="auto">
          <a:xfrm>
            <a:off x="3357563" y="1854200"/>
            <a:ext cx="1258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/>
              <a:t>Social &amp; Political change</a:t>
            </a:r>
            <a:r>
              <a:rPr lang="en-US"/>
              <a:t> </a:t>
            </a:r>
            <a:endParaRPr lang="he-IL"/>
          </a:p>
        </p:txBody>
      </p:sp>
      <p:sp>
        <p:nvSpPr>
          <p:cNvPr id="5142" name="מלבן 70"/>
          <p:cNvSpPr>
            <a:spLocks noChangeArrowheads="1"/>
          </p:cNvSpPr>
          <p:nvPr/>
        </p:nvSpPr>
        <p:spPr bwMode="auto">
          <a:xfrm>
            <a:off x="4978400" y="1978025"/>
            <a:ext cx="87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/>
              <a:t>Welfare</a:t>
            </a:r>
            <a:r>
              <a:rPr lang="en-US" sz="1400"/>
              <a:t> </a:t>
            </a:r>
            <a:endParaRPr lang="he-IL" sz="1400"/>
          </a:p>
        </p:txBody>
      </p:sp>
      <p:sp>
        <p:nvSpPr>
          <p:cNvPr id="72" name="מלבן 71"/>
          <p:cNvSpPr/>
          <p:nvPr/>
        </p:nvSpPr>
        <p:spPr>
          <a:xfrm>
            <a:off x="4786313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3" name="מלבן 72"/>
          <p:cNvSpPr/>
          <p:nvPr/>
        </p:nvSpPr>
        <p:spPr>
          <a:xfrm>
            <a:off x="3286125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5145" name="מלבן 73"/>
          <p:cNvSpPr>
            <a:spLocks noChangeArrowheads="1"/>
          </p:cNvSpPr>
          <p:nvPr/>
        </p:nvSpPr>
        <p:spPr bwMode="auto">
          <a:xfrm>
            <a:off x="3282950" y="3119438"/>
            <a:ext cx="14652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400" b="1"/>
              <a:t>Environmental </a:t>
            </a:r>
          </a:p>
          <a:p>
            <a:pPr algn="ctr" eaLnBrk="1" hangingPunct="1"/>
            <a:r>
              <a:rPr lang="en-US" sz="1400" b="1"/>
              <a:t>Protection</a:t>
            </a:r>
            <a:r>
              <a:rPr lang="en-US"/>
              <a:t> </a:t>
            </a:r>
            <a:endParaRPr lang="he-IL" sz="1400"/>
          </a:p>
          <a:p>
            <a:pPr algn="ctr" eaLnBrk="1" hangingPunct="1"/>
            <a:endParaRPr lang="en-US" sz="1400"/>
          </a:p>
        </p:txBody>
      </p:sp>
      <p:sp>
        <p:nvSpPr>
          <p:cNvPr id="5146" name="מלבן 74"/>
          <p:cNvSpPr>
            <a:spLocks noChangeArrowheads="1"/>
          </p:cNvSpPr>
          <p:nvPr/>
        </p:nvSpPr>
        <p:spPr bwMode="auto">
          <a:xfrm>
            <a:off x="5000625" y="3143250"/>
            <a:ext cx="931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400" b="1"/>
              <a:t>Religion </a:t>
            </a:r>
          </a:p>
          <a:p>
            <a:pPr algn="ctr" rtl="0" eaLnBrk="1" hangingPunct="1"/>
            <a:r>
              <a:rPr lang="en-US" sz="1400" b="1"/>
              <a:t>&amp; Spirit</a:t>
            </a:r>
            <a:r>
              <a:rPr lang="en-US"/>
              <a:t> </a:t>
            </a:r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1830388" y="1196975"/>
            <a:ext cx="5545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709988" y="858838"/>
            <a:ext cx="2300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Investment Areas</a:t>
            </a:r>
          </a:p>
        </p:txBody>
      </p:sp>
      <p:sp>
        <p:nvSpPr>
          <p:cNvPr id="7" name="מלבן 6"/>
          <p:cNvSpPr/>
          <p:nvPr/>
        </p:nvSpPr>
        <p:spPr>
          <a:xfrm>
            <a:off x="642938" y="1285875"/>
            <a:ext cx="2032000" cy="68897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8" name="מלבן 7"/>
          <p:cNvSpPr/>
          <p:nvPr/>
        </p:nvSpPr>
        <p:spPr>
          <a:xfrm>
            <a:off x="2774950" y="1323975"/>
            <a:ext cx="6011863" cy="68897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150938" y="1493838"/>
            <a:ext cx="1290637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000" b="1"/>
              <a:t>Education &amp; Science</a:t>
            </a:r>
            <a:endParaRPr lang="he-IL" sz="1000" b="1"/>
          </a:p>
        </p:txBody>
      </p:sp>
      <p:sp>
        <p:nvSpPr>
          <p:cNvPr id="6151" name="מלבן 10"/>
          <p:cNvSpPr>
            <a:spLocks noChangeArrowheads="1"/>
          </p:cNvSpPr>
          <p:nvPr/>
        </p:nvSpPr>
        <p:spPr bwMode="auto">
          <a:xfrm>
            <a:off x="2816225" y="1493838"/>
            <a:ext cx="5886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Higher education; Youth movements; Excellence promotion; Leadership development; Informal education; Education enrichment; Developmental education; Technology; Research and science</a:t>
            </a:r>
          </a:p>
        </p:txBody>
      </p:sp>
      <p:sp>
        <p:nvSpPr>
          <p:cNvPr id="12" name="מלבן 11"/>
          <p:cNvSpPr/>
          <p:nvPr/>
        </p:nvSpPr>
        <p:spPr>
          <a:xfrm>
            <a:off x="642938" y="2014538"/>
            <a:ext cx="2032000" cy="401637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13" name="מלבן 12"/>
          <p:cNvSpPr/>
          <p:nvPr/>
        </p:nvSpPr>
        <p:spPr>
          <a:xfrm>
            <a:off x="2774950" y="2052638"/>
            <a:ext cx="6011863" cy="401637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792163" y="1989138"/>
            <a:ext cx="1812925" cy="36671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000" b="1"/>
              <a:t>Social &amp; Political change</a:t>
            </a:r>
            <a:r>
              <a:rPr lang="en-US"/>
              <a:t> </a:t>
            </a:r>
            <a:endParaRPr lang="he-IL"/>
          </a:p>
        </p:txBody>
      </p:sp>
      <p:sp>
        <p:nvSpPr>
          <p:cNvPr id="6155" name="מלבן 14"/>
          <p:cNvSpPr>
            <a:spLocks noChangeArrowheads="1"/>
          </p:cNvSpPr>
          <p:nvPr/>
        </p:nvSpPr>
        <p:spPr bwMode="auto">
          <a:xfrm>
            <a:off x="2874963" y="2025650"/>
            <a:ext cx="5886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Social change; Human and citizen rights; Community organizations; Promoting tolerance; Government watchdog; Advocacy; Representation; Co-existence</a:t>
            </a:r>
          </a:p>
        </p:txBody>
      </p:sp>
      <p:sp>
        <p:nvSpPr>
          <p:cNvPr id="16" name="מלבן 15"/>
          <p:cNvSpPr/>
          <p:nvPr/>
        </p:nvSpPr>
        <p:spPr>
          <a:xfrm>
            <a:off x="642938" y="2452688"/>
            <a:ext cx="2032000" cy="40322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17" name="מלבן 16"/>
          <p:cNvSpPr/>
          <p:nvPr/>
        </p:nvSpPr>
        <p:spPr>
          <a:xfrm>
            <a:off x="2774950" y="2490788"/>
            <a:ext cx="6011863" cy="4032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1214438" y="2532063"/>
            <a:ext cx="846137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/>
              <a:t>Welfare</a:t>
            </a:r>
            <a:r>
              <a:rPr lang="en-US" sz="1050" dirty="0"/>
              <a:t> </a:t>
            </a:r>
            <a:endParaRPr lang="he-IL" sz="1050" dirty="0"/>
          </a:p>
        </p:txBody>
      </p:sp>
      <p:sp>
        <p:nvSpPr>
          <p:cNvPr id="6159" name="מלבן 18"/>
          <p:cNvSpPr>
            <a:spLocks noChangeArrowheads="1"/>
          </p:cNvSpPr>
          <p:nvPr/>
        </p:nvSpPr>
        <p:spPr bwMode="auto">
          <a:xfrm>
            <a:off x="2900363" y="2490788"/>
            <a:ext cx="5886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Assistance to needy populations; Welfare services; Socio-economic gaps; Nursing homes; Immigration absorption; Food; Nutrition security; Building and housing</a:t>
            </a:r>
          </a:p>
        </p:txBody>
      </p:sp>
      <p:sp>
        <p:nvSpPr>
          <p:cNvPr id="20" name="מלבן 19"/>
          <p:cNvSpPr/>
          <p:nvPr/>
        </p:nvSpPr>
        <p:spPr>
          <a:xfrm>
            <a:off x="642938" y="2903538"/>
            <a:ext cx="2032000" cy="401637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21" name="מלבן 20"/>
          <p:cNvSpPr/>
          <p:nvPr/>
        </p:nvSpPr>
        <p:spPr>
          <a:xfrm>
            <a:off x="2774950" y="2941638"/>
            <a:ext cx="6011863" cy="3524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642938" y="2962275"/>
            <a:ext cx="2084387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000" b="1"/>
              <a:t>Culture &amp; Recreation</a:t>
            </a:r>
            <a:endParaRPr lang="he-IL" sz="1000"/>
          </a:p>
        </p:txBody>
      </p:sp>
      <p:sp>
        <p:nvSpPr>
          <p:cNvPr id="6163" name="מלבן 22"/>
          <p:cNvSpPr>
            <a:spLocks noChangeArrowheads="1"/>
          </p:cNvSpPr>
          <p:nvPr/>
        </p:nvSpPr>
        <p:spPr bwMode="auto">
          <a:xfrm>
            <a:off x="2900363" y="2941638"/>
            <a:ext cx="5886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Arts (Fine arts; Theater; Dance; Music; Film); Communications; Museums; Zoos; Sports; Tourism; Social clubs; Libraries</a:t>
            </a:r>
          </a:p>
        </p:txBody>
      </p:sp>
      <p:sp>
        <p:nvSpPr>
          <p:cNvPr id="28" name="מלבן 27"/>
          <p:cNvSpPr/>
          <p:nvPr/>
        </p:nvSpPr>
        <p:spPr>
          <a:xfrm>
            <a:off x="657225" y="3384550"/>
            <a:ext cx="2032000" cy="40322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29" name="מלבן 28"/>
          <p:cNvSpPr/>
          <p:nvPr/>
        </p:nvSpPr>
        <p:spPr>
          <a:xfrm>
            <a:off x="2771775" y="3384550"/>
            <a:ext cx="6011863" cy="3143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657225" y="3384550"/>
            <a:ext cx="2065338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1000" b="1"/>
              <a:t>Environmental protection</a:t>
            </a:r>
            <a:r>
              <a:rPr lang="en-US" sz="1000"/>
              <a:t> </a:t>
            </a:r>
            <a:endParaRPr lang="he-IL" sz="1000"/>
          </a:p>
        </p:txBody>
      </p:sp>
      <p:sp>
        <p:nvSpPr>
          <p:cNvPr id="6171" name="מלבן 30"/>
          <p:cNvSpPr>
            <a:spLocks noChangeArrowheads="1"/>
          </p:cNvSpPr>
          <p:nvPr/>
        </p:nvSpPr>
        <p:spPr bwMode="auto">
          <a:xfrm>
            <a:off x="2906713" y="3384550"/>
            <a:ext cx="58864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Environment quality &amp; protection; Education &amp; awareness to environment; conservation; Renewable energy; Animals; Green environment</a:t>
            </a:r>
          </a:p>
        </p:txBody>
      </p:sp>
      <p:sp>
        <p:nvSpPr>
          <p:cNvPr id="32" name="מלבן 31"/>
          <p:cNvSpPr/>
          <p:nvPr/>
        </p:nvSpPr>
        <p:spPr>
          <a:xfrm>
            <a:off x="657225" y="3878263"/>
            <a:ext cx="2032000" cy="495300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33" name="מלבן 32"/>
          <p:cNvSpPr/>
          <p:nvPr/>
        </p:nvSpPr>
        <p:spPr>
          <a:xfrm>
            <a:off x="2771775" y="3789363"/>
            <a:ext cx="6011863" cy="630237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657225" y="4014788"/>
            <a:ext cx="2092325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1000" b="1"/>
              <a:t>Infrastructure &amp; Development</a:t>
            </a:r>
            <a:r>
              <a:rPr lang="en-US" sz="1000"/>
              <a:t> </a:t>
            </a:r>
            <a:endParaRPr lang="he-IL" sz="1000"/>
          </a:p>
        </p:txBody>
      </p:sp>
      <p:sp>
        <p:nvSpPr>
          <p:cNvPr id="6175" name="מלבן 34"/>
          <p:cNvSpPr>
            <a:spLocks noChangeArrowheads="1"/>
          </p:cNvSpPr>
          <p:nvPr/>
        </p:nvSpPr>
        <p:spPr bwMode="auto">
          <a:xfrm>
            <a:off x="2906713" y="3789363"/>
            <a:ext cx="6030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Social infrastructures (Capacity building; Volunteering; Philanthropy; Infrastructure organizations); Economic development (employment; Assistance to small businesses; Entrepreneurship; Financial: economic crisis,    financial counseling,  mergers, bridge loans, implementation of managerial &amp; organizational tools; Environmental development)</a:t>
            </a:r>
          </a:p>
        </p:txBody>
      </p:sp>
      <p:sp>
        <p:nvSpPr>
          <p:cNvPr id="36" name="מלבן 35"/>
          <p:cNvSpPr/>
          <p:nvPr/>
        </p:nvSpPr>
        <p:spPr>
          <a:xfrm>
            <a:off x="657225" y="4508500"/>
            <a:ext cx="2032000" cy="279400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37" name="מלבן 36"/>
          <p:cNvSpPr/>
          <p:nvPr/>
        </p:nvSpPr>
        <p:spPr>
          <a:xfrm>
            <a:off x="2771775" y="4508500"/>
            <a:ext cx="6056313" cy="255588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836613" y="4508500"/>
            <a:ext cx="1857375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1000" b="1"/>
              <a:t>Religion &amp; Spirit</a:t>
            </a:r>
            <a:endParaRPr lang="he-IL" sz="1000" b="1"/>
          </a:p>
        </p:txBody>
      </p:sp>
      <p:sp>
        <p:nvSpPr>
          <p:cNvPr id="6179" name="מלבן 38"/>
          <p:cNvSpPr>
            <a:spLocks noChangeArrowheads="1"/>
          </p:cNvSpPr>
          <p:nvPr/>
        </p:nvSpPr>
        <p:spPr bwMode="auto">
          <a:xfrm>
            <a:off x="2816225" y="4554538"/>
            <a:ext cx="59769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Jewish identity, Jewish world; Spirituality; Legacy; Israel-Diaspora relations; Religious institutions</a:t>
            </a:r>
          </a:p>
        </p:txBody>
      </p:sp>
      <p:sp>
        <p:nvSpPr>
          <p:cNvPr id="40" name="מלבן 39"/>
          <p:cNvSpPr/>
          <p:nvPr/>
        </p:nvSpPr>
        <p:spPr>
          <a:xfrm>
            <a:off x="657225" y="4868863"/>
            <a:ext cx="2024063" cy="268287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41" name="מלבן 40"/>
          <p:cNvSpPr/>
          <p:nvPr/>
        </p:nvSpPr>
        <p:spPr>
          <a:xfrm>
            <a:off x="2774950" y="4843463"/>
            <a:ext cx="6011863" cy="341312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746125" y="4914900"/>
            <a:ext cx="1846263" cy="220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000"/>
              </a:lnSpc>
              <a:defRPr/>
            </a:pPr>
            <a:r>
              <a:rPr lang="en-US" sz="1050" b="1" dirty="0"/>
              <a:t>Health</a:t>
            </a:r>
            <a:r>
              <a:rPr lang="en-US" sz="1050" dirty="0"/>
              <a:t> </a:t>
            </a:r>
            <a:endParaRPr lang="he-IL" sz="1050" dirty="0"/>
          </a:p>
        </p:txBody>
      </p:sp>
      <p:sp>
        <p:nvSpPr>
          <p:cNvPr id="6183" name="מלבן 42"/>
          <p:cNvSpPr>
            <a:spLocks noChangeArrowheads="1"/>
          </p:cNvSpPr>
          <p:nvPr/>
        </p:nvSpPr>
        <p:spPr bwMode="auto">
          <a:xfrm>
            <a:off x="2862263" y="4868863"/>
            <a:ext cx="5805487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Health support &amp; promotion; Health services; Public health; Addiction prevention and treatment</a:t>
            </a:r>
          </a:p>
        </p:txBody>
      </p:sp>
      <p:sp>
        <p:nvSpPr>
          <p:cNvPr id="48" name="לחצן פעולה: התאמה אישית 47">
            <a:hlinkClick r:id="rId2" action="ppaction://hlinksldjump" highlightClick="1"/>
          </p:cNvPr>
          <p:cNvSpPr/>
          <p:nvPr/>
        </p:nvSpPr>
        <p:spPr>
          <a:xfrm>
            <a:off x="857250" y="6357938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657225" y="5273675"/>
            <a:ext cx="1979613" cy="360363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56" name="מלבן 55"/>
          <p:cNvSpPr/>
          <p:nvPr/>
        </p:nvSpPr>
        <p:spPr>
          <a:xfrm>
            <a:off x="2771775" y="5273675"/>
            <a:ext cx="6011863" cy="4032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ts val="1000"/>
              </a:lnSpc>
              <a:defRPr/>
            </a:pPr>
            <a:endParaRPr lang="he-IL" sz="9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611188" y="5364163"/>
            <a:ext cx="2038350" cy="2190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en-US" sz="1000" b="1"/>
              <a:t>Other</a:t>
            </a:r>
            <a:endParaRPr lang="he-IL" sz="1000"/>
          </a:p>
        </p:txBody>
      </p:sp>
      <p:sp>
        <p:nvSpPr>
          <p:cNvPr id="6196" name="מלבן 57"/>
          <p:cNvSpPr>
            <a:spLocks noChangeArrowheads="1"/>
          </p:cNvSpPr>
          <p:nvPr/>
        </p:nvSpPr>
        <p:spPr bwMode="auto">
          <a:xfrm>
            <a:off x="2906713" y="5319713"/>
            <a:ext cx="58864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ts val="1000"/>
              </a:lnSpc>
            </a:pPr>
            <a:r>
              <a:rPr lang="en-US" sz="900">
                <a:solidFill>
                  <a:srgbClr val="461169"/>
                </a:solidFill>
              </a:rPr>
              <a:t>Safety; Safety education; Road safety; Commemoration; Public (municipalities, municipal foundations)</a:t>
            </a:r>
            <a:endParaRPr lang="he-IL" sz="900">
              <a:solidFill>
                <a:srgbClr val="461169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195638" y="788988"/>
            <a:ext cx="2652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Target Population(s)</a:t>
            </a: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 flipH="1">
            <a:off x="676275" y="1268413"/>
            <a:ext cx="84677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Age</a:t>
            </a:r>
            <a:r>
              <a:rPr lang="en-US" sz="1600" b="1">
                <a:solidFill>
                  <a:srgbClr val="461169"/>
                </a:solidFill>
              </a:rPr>
              <a:t>:  </a:t>
            </a:r>
            <a:r>
              <a:rPr lang="en-US" sz="1600"/>
              <a:t>early childhood, children, youth, at-risk youth, young adults, adults, 		        	  elderly </a:t>
            </a:r>
          </a:p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Sector and Gender</a:t>
            </a:r>
            <a:r>
              <a:rPr lang="en-US" sz="1600"/>
              <a:t>: Women, new immigrants, seculars, religious (Ultra-Orthodox, Christians, Muslims) Arab citizens of Israel, Druze, Bedouin, </a:t>
            </a:r>
            <a:r>
              <a:rPr lang="en-US"/>
              <a:t>Palestinian,</a:t>
            </a:r>
            <a:r>
              <a:rPr lang="en-US" sz="1600"/>
              <a:t> labor immigrants, unemployed, gay community, </a:t>
            </a:r>
            <a:r>
              <a:rPr lang="en-US"/>
              <a:t>people with addictions </a:t>
            </a:r>
            <a:r>
              <a:rPr lang="en-US" sz="1600"/>
              <a:t>d, at-risk populations </a:t>
            </a:r>
          </a:p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Geography</a:t>
            </a:r>
            <a:r>
              <a:rPr lang="en-US" sz="1600"/>
              <a:t>: periphery, municipal activities, local municipalities </a:t>
            </a:r>
          </a:p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Third Sector organizations / managers / volunteers</a:t>
            </a:r>
            <a:r>
              <a:rPr lang="en-US" sz="1600"/>
              <a:t> </a:t>
            </a:r>
          </a:p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Disabilities</a:t>
            </a:r>
            <a:r>
              <a:rPr lang="en-US" sz="1600"/>
              <a:t>: physical, mental, emotional disabilities, sick, families of sick patients, Holocaust survivors </a:t>
            </a:r>
          </a:p>
          <a:p>
            <a:pPr algn="l" rtl="0"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b="1">
                <a:solidFill>
                  <a:srgbClr val="461169"/>
                </a:solidFill>
              </a:rPr>
              <a:t>Other</a:t>
            </a:r>
            <a:r>
              <a:rPr lang="en-US" sz="1600"/>
              <a:t>: soldiers, Israeli public, families, environmental activists, sportsmen </a:t>
            </a:r>
          </a:p>
        </p:txBody>
      </p:sp>
      <p:sp>
        <p:nvSpPr>
          <p:cNvPr id="5" name="לחצן פעולה: התאמה אישית 4">
            <a:hlinkClick r:id="rId3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>
            <a:off x="2049463" y="625475"/>
            <a:ext cx="5545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428750" y="214313"/>
            <a:ext cx="6572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en-US" sz="2000" b="1">
                <a:solidFill>
                  <a:srgbClr val="461169"/>
                </a:solidFill>
              </a:rPr>
              <a:t>Resources &amp; Level of involvement</a:t>
            </a:r>
          </a:p>
        </p:txBody>
      </p:sp>
      <p:sp>
        <p:nvSpPr>
          <p:cNvPr id="8" name="מלבן 7"/>
          <p:cNvSpPr/>
          <p:nvPr/>
        </p:nvSpPr>
        <p:spPr>
          <a:xfrm>
            <a:off x="571472" y="1071546"/>
            <a:ext cx="4500594" cy="42862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176" name="מלבן 11"/>
          <p:cNvSpPr>
            <a:spLocks noChangeArrowheads="1"/>
          </p:cNvSpPr>
          <p:nvPr/>
        </p:nvSpPr>
        <p:spPr bwMode="auto">
          <a:xfrm>
            <a:off x="571500" y="1714500"/>
            <a:ext cx="1428750" cy="16430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400" b="1"/>
              <a:t>Funds</a:t>
            </a:r>
            <a:r>
              <a:rPr lang="en-US" sz="1200"/>
              <a:t>:</a:t>
            </a:r>
            <a:r>
              <a:rPr lang="en-US" sz="1200" b="1"/>
              <a:t> </a:t>
            </a:r>
            <a:r>
              <a:rPr lang="en-US" sz="1200"/>
              <a:t>financial resources</a:t>
            </a:r>
            <a:endParaRPr lang="en-US" sz="1200" b="1"/>
          </a:p>
        </p:txBody>
      </p:sp>
      <p:sp>
        <p:nvSpPr>
          <p:cNvPr id="7177" name="מלבן 12"/>
          <p:cNvSpPr>
            <a:spLocks noChangeArrowheads="1"/>
          </p:cNvSpPr>
          <p:nvPr/>
        </p:nvSpPr>
        <p:spPr bwMode="auto">
          <a:xfrm>
            <a:off x="2071688" y="1714500"/>
            <a:ext cx="1500187" cy="16430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400" b="1"/>
              <a:t>Time</a:t>
            </a:r>
            <a:r>
              <a:rPr lang="en-US" sz="1200"/>
              <a:t>: </a:t>
            </a:r>
          </a:p>
          <a:p>
            <a:pPr algn="l" eaLnBrk="1" hangingPunct="1"/>
            <a:r>
              <a:rPr lang="en-US" sz="1200"/>
              <a:t>Working directly with an organization </a:t>
            </a:r>
          </a:p>
          <a:p>
            <a:pPr algn="ctr" eaLnBrk="1" hangingPunct="1"/>
            <a:r>
              <a:rPr lang="en-US" sz="1200"/>
              <a:t>and/or </a:t>
            </a:r>
          </a:p>
          <a:p>
            <a:pPr algn="ctr" eaLnBrk="1" hangingPunct="1"/>
            <a:r>
              <a:rPr lang="en-US" sz="1200"/>
              <a:t>Networking and promoting an organization </a:t>
            </a:r>
          </a:p>
        </p:txBody>
      </p:sp>
      <p:sp>
        <p:nvSpPr>
          <p:cNvPr id="7178" name="מלבן 13"/>
          <p:cNvSpPr>
            <a:spLocks noChangeArrowheads="1"/>
          </p:cNvSpPr>
          <p:nvPr/>
        </p:nvSpPr>
        <p:spPr bwMode="auto">
          <a:xfrm>
            <a:off x="3643313" y="1714500"/>
            <a:ext cx="1428750" cy="16430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400" b="1"/>
              <a:t>In-kind contributions</a:t>
            </a:r>
            <a:r>
              <a:rPr lang="en-US" sz="1200" b="1"/>
              <a:t>: </a:t>
            </a:r>
            <a:r>
              <a:rPr lang="en-US" sz="1200"/>
              <a:t>such as products and services</a:t>
            </a:r>
          </a:p>
        </p:txBody>
      </p:sp>
      <p:sp>
        <p:nvSpPr>
          <p:cNvPr id="8200" name="מלבן 14"/>
          <p:cNvSpPr>
            <a:spLocks noChangeArrowheads="1"/>
          </p:cNvSpPr>
          <p:nvPr/>
        </p:nvSpPr>
        <p:spPr bwMode="auto">
          <a:xfrm>
            <a:off x="1676400" y="1130300"/>
            <a:ext cx="166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</a:rPr>
              <a:t>Resources</a:t>
            </a:r>
          </a:p>
          <a:p>
            <a:pPr eaLnBrk="1" hangingPunct="1"/>
            <a:endParaRPr lang="he-IL" sz="1600">
              <a:solidFill>
                <a:schemeClr val="bg1"/>
              </a:solidFill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4267953" y="4143382"/>
            <a:ext cx="4286280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20" name="מלבן 19"/>
          <p:cNvSpPr/>
          <p:nvPr/>
        </p:nvSpPr>
        <p:spPr>
          <a:xfrm>
            <a:off x="4267953" y="4714886"/>
            <a:ext cx="4286280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21" name="מלבן 20"/>
          <p:cNvSpPr/>
          <p:nvPr/>
        </p:nvSpPr>
        <p:spPr>
          <a:xfrm>
            <a:off x="4267953" y="5286390"/>
            <a:ext cx="4286280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22" name="מלבן 21"/>
          <p:cNvSpPr/>
          <p:nvPr/>
        </p:nvSpPr>
        <p:spPr>
          <a:xfrm>
            <a:off x="4267953" y="3571878"/>
            <a:ext cx="4286280" cy="42862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184" name="מלבן 22"/>
          <p:cNvSpPr>
            <a:spLocks noChangeArrowheads="1"/>
          </p:cNvSpPr>
          <p:nvPr/>
        </p:nvSpPr>
        <p:spPr bwMode="auto">
          <a:xfrm>
            <a:off x="4373563" y="4143375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200" b="1"/>
              <a:t>Checkbook philanthropy</a:t>
            </a:r>
            <a:r>
              <a:rPr lang="en-US" sz="1200"/>
              <a:t>: participation through  financial support for a cause of interest </a:t>
            </a:r>
          </a:p>
        </p:txBody>
      </p:sp>
      <p:sp>
        <p:nvSpPr>
          <p:cNvPr id="7185" name="מלבן 23"/>
          <p:cNvSpPr>
            <a:spLocks noChangeArrowheads="1"/>
          </p:cNvSpPr>
          <p:nvPr/>
        </p:nvSpPr>
        <p:spPr bwMode="auto">
          <a:xfrm>
            <a:off x="4373563" y="4681538"/>
            <a:ext cx="415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200" b="1"/>
              <a:t>Limited engagement</a:t>
            </a:r>
            <a:r>
              <a:rPr lang="en-US" sz="1200"/>
              <a:t>: involvement as intermediary: create a foundation, donate to a foundation, join a giving circle</a:t>
            </a:r>
          </a:p>
        </p:txBody>
      </p:sp>
      <p:sp>
        <p:nvSpPr>
          <p:cNvPr id="7186" name="מלבן 24"/>
          <p:cNvSpPr>
            <a:spLocks noChangeArrowheads="1"/>
          </p:cNvSpPr>
          <p:nvPr/>
        </p:nvSpPr>
        <p:spPr bwMode="auto">
          <a:xfrm>
            <a:off x="4418013" y="5214938"/>
            <a:ext cx="3970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1200" b="1"/>
              <a:t>Direct involvement</a:t>
            </a:r>
            <a:r>
              <a:rPr lang="en-US" sz="1200"/>
              <a:t>:  establish an NGO/nonprofit, partner with an organization, support an organization </a:t>
            </a:r>
          </a:p>
          <a:p>
            <a:pPr algn="ctr" eaLnBrk="1" hangingPunct="1"/>
            <a:r>
              <a:rPr lang="en-US" sz="1200"/>
              <a:t> </a:t>
            </a:r>
          </a:p>
        </p:txBody>
      </p:sp>
      <p:sp>
        <p:nvSpPr>
          <p:cNvPr id="8208" name="מלבן 25"/>
          <p:cNvSpPr>
            <a:spLocks noChangeArrowheads="1"/>
          </p:cNvSpPr>
          <p:nvPr/>
        </p:nvSpPr>
        <p:spPr bwMode="auto">
          <a:xfrm>
            <a:off x="4357688" y="3571875"/>
            <a:ext cx="280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</a:rPr>
              <a:t>Level of involvement</a:t>
            </a:r>
          </a:p>
          <a:p>
            <a:pPr eaLnBrk="1" hangingPunct="1"/>
            <a:endParaRPr lang="he-IL" sz="1600">
              <a:solidFill>
                <a:schemeClr val="bg1"/>
              </a:solidFill>
            </a:endParaRPr>
          </a:p>
        </p:txBody>
      </p:sp>
      <p:sp>
        <p:nvSpPr>
          <p:cNvPr id="27" name="לחצן פעולה: התאמה אישית 26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84" grpId="0"/>
      <p:bldP spid="7185" grpId="0"/>
      <p:bldP spid="7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889250" y="787400"/>
            <a:ext cx="3424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Principles / Project Criteria</a:t>
            </a:r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571500" y="1541463"/>
            <a:ext cx="87153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Visibility</a:t>
            </a:r>
            <a:r>
              <a:rPr lang="en-US" sz="1600"/>
              <a:t>:  public recognition, high or low exposure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Leveraging</a:t>
            </a:r>
            <a:r>
              <a:rPr lang="en-US" sz="1600"/>
              <a:t>:  types of partners (e.g., government, other organizations) willing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600"/>
              <a:t>       and able to participate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Risk tolerance</a:t>
            </a:r>
            <a:r>
              <a:rPr lang="en-US" sz="1600"/>
              <a:t>:  degree to which certainty of achieving outcomes is important 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Focus</a:t>
            </a:r>
            <a:r>
              <a:rPr lang="en-US" sz="1600"/>
              <a:t>: an area/field, a project, an organization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Sustainability</a:t>
            </a:r>
            <a:r>
              <a:rPr lang="en-US" sz="1600"/>
              <a:t>: degree to which an investment in a program/organization enables it to continue to operate    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Growth potential</a:t>
            </a:r>
            <a:r>
              <a:rPr lang="en-US" sz="1600"/>
              <a:t>:  maintaining or increasing volume of services or activities  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History</a:t>
            </a:r>
            <a:r>
              <a:rPr lang="en-US" sz="1600"/>
              <a:t>:  existing project or new project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Size</a:t>
            </a:r>
            <a:r>
              <a:rPr lang="en-US" sz="1600"/>
              <a:t>:  large or small organization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Stability</a:t>
            </a:r>
            <a:r>
              <a:rPr lang="en-US" sz="1600"/>
              <a:t>:  established organization or emerging organization</a:t>
            </a:r>
          </a:p>
          <a:p>
            <a:pPr algn="l" rtl="0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1600" b="1">
                <a:solidFill>
                  <a:srgbClr val="461169"/>
                </a:solidFill>
              </a:rPr>
              <a:t>Exit strategy</a:t>
            </a:r>
            <a:r>
              <a:rPr lang="en-US"/>
              <a:t>:  </a:t>
            </a:r>
            <a:r>
              <a:rPr lang="en-US" sz="1600"/>
              <a:t>complete, time-limited involvement, gradual, ongoing</a:t>
            </a:r>
          </a:p>
        </p:txBody>
      </p:sp>
      <p:sp>
        <p:nvSpPr>
          <p:cNvPr id="5" name="לחצן פעולה: התאמה אישית 4">
            <a:hlinkClick r:id="rId3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BACK</a:t>
            </a:r>
            <a:endParaRPr lang="he-I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7908</TotalTime>
  <Words>632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Calibri</vt:lpstr>
      <vt:lpstr>MS Mincho</vt:lpstr>
      <vt:lpstr>Lucida Handwriting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</dc:creator>
  <cp:lastModifiedBy>Walter O'brien</cp:lastModifiedBy>
  <cp:revision>1052</cp:revision>
  <dcterms:created xsi:type="dcterms:W3CDTF">2006-05-11T05:32:44Z</dcterms:created>
  <dcterms:modified xsi:type="dcterms:W3CDTF">2016-10-20T13:37:18Z</dcterms:modified>
</cp:coreProperties>
</file>