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5" r:id="rId4"/>
    <p:sldId id="262" r:id="rId5"/>
    <p:sldId id="263" r:id="rId6"/>
    <p:sldId id="276" r:id="rId7"/>
    <p:sldId id="272" r:id="rId8"/>
    <p:sldId id="277" r:id="rId9"/>
    <p:sldId id="285" r:id="rId10"/>
    <p:sldId id="278" r:id="rId11"/>
    <p:sldId id="280" r:id="rId12"/>
    <p:sldId id="281" r:id="rId13"/>
    <p:sldId id="282" r:id="rId14"/>
    <p:sldId id="283" r:id="rId15"/>
    <p:sldId id="273" r:id="rId16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66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9BF54E4C-A729-4ADD-ABA4-997D6753A84A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38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427B7-CC22-4803-BA16-D723E240011A}" type="slidenum">
              <a:rPr lang="he-IL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70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48BA8-2635-47F2-BF61-843F0060A6ED}" type="slidenum">
              <a:rPr lang="he-IL"/>
              <a:pPr/>
              <a:t>10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49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3C9D3-8905-47F3-B9F1-2A3D2F889579}" type="slidenum">
              <a:rPr lang="he-IL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50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E40CE-F229-43CD-9D4D-4389B6C30B51}" type="slidenum">
              <a:rPr lang="he-IL"/>
              <a:pPr/>
              <a:t>12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97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6B8C8-1F1E-4877-93EE-6AC523CC98BF}" type="slidenum">
              <a:rPr lang="he-IL"/>
              <a:pPr/>
              <a:t>13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94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44148-8009-4125-99DC-7D6CE076DEA0}" type="slidenum">
              <a:rPr lang="he-IL"/>
              <a:pPr/>
              <a:t>14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43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B2336-2761-4A0B-8AB9-AD8F219EF314}" type="slidenum">
              <a:rPr lang="he-IL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2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661B4-850D-492F-99EE-9E6C0DC5A8B5}" type="slidenum">
              <a:rPr lang="he-IL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04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D504F-778A-4166-8479-E2123C2A9D2F}" type="slidenum">
              <a:rPr lang="he-IL"/>
              <a:pPr/>
              <a:t>3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42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73775-8BF3-464F-AD6C-F70919C49425}" type="slidenum">
              <a:rPr lang="he-IL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3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46486-B549-4EEC-8EAA-F8BB209DF2A4}" type="slidenum">
              <a:rPr lang="he-IL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22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FB7A2-7764-4184-BEEC-670B9299D578}" type="slidenum">
              <a:rPr lang="he-IL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35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83C46-7F61-4B31-A46D-C0759141F98C}" type="slidenum">
              <a:rPr lang="he-IL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23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B4BCD-ED8D-4B92-8324-DB704819E3B1}" type="slidenum">
              <a:rPr lang="he-IL"/>
              <a:pPr/>
              <a:t>8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0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CCC82-3ACC-4E31-ABB5-D9AD29002596}" type="slidenum">
              <a:rPr lang="he-IL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217B3-B2B3-4D0F-B096-75D2BA75A78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0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38D63-5EC5-4789-B7C1-466573187A92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7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AE839-5289-4E9F-89B2-7736BF82946A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6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16B9B-B831-4765-B5C9-CE1B939625E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6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83A21-9494-4F87-89BC-7AF5D2082C6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C72BE-89AE-4F5F-91B3-036B9D3FAEE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5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6548A-4E41-4E54-AFCD-F2BDCB834E7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3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D074A-4B07-464F-8E2A-B1E21657FBF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9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83B2C-CA30-4887-AE35-499DA0B22BF6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6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604E7-E7AF-4F4E-A8A3-C6D881E626D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5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8B177-B50E-468F-BE6B-4D450A9DC21C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4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9611B86-DD88-4B65-80E7-8F6F5A53A58D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ffectivephilanthropy.org/images/pdfs/CEP_More_than_Money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ffectivephilanthropy.org/images/pdfs/CEP_More_than_Money.pdf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www.mcknight.org/resources/tk_general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onprofitpanel.org/report/principles/Principles_Guide.pdf" TargetMode="External"/><Relationship Id="rId5" Type="http://schemas.openxmlformats.org/officeDocument/2006/relationships/hyperlink" Target="http://www.coloradononprofits.org/PandP/PandP.pdf" TargetMode="External"/><Relationship Id="rId4" Type="http://schemas.openxmlformats.org/officeDocument/2006/relationships/hyperlink" Target="http://www.independentsector.org/issues/buildingvalue/opsupport.html" TargetMode="External"/><Relationship Id="rId9" Type="http://schemas.openxmlformats.org/officeDocument/2006/relationships/hyperlink" Target="http://www.kresge.org/content/displaycontent.aspx?CID=9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0825" y="476250"/>
            <a:ext cx="7993063" cy="402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he-IL" sz="3600">
              <a:solidFill>
                <a:schemeClr val="folHlink"/>
              </a:solidFill>
            </a:endParaRPr>
          </a:p>
          <a:p>
            <a:pPr algn="ctr"/>
            <a:r>
              <a:rPr lang="he-IL" sz="4400">
                <a:solidFill>
                  <a:schemeClr val="folHlink"/>
                </a:solidFill>
              </a:rPr>
              <a:t>שיתופי פעולה בין קרנות וגופי מימון- לעמותות מקבלי מענקים</a:t>
            </a:r>
          </a:p>
          <a:p>
            <a:pPr algn="ctr"/>
            <a:endParaRPr lang="he-IL" sz="4400">
              <a:solidFill>
                <a:schemeClr val="accent2"/>
              </a:solidFill>
            </a:endParaRPr>
          </a:p>
          <a:p>
            <a:pPr algn="ctr"/>
            <a:endParaRPr lang="he-IL" sz="2400">
              <a:solidFill>
                <a:schemeClr val="accent2"/>
              </a:solidFill>
            </a:endParaRPr>
          </a:p>
          <a:p>
            <a:pPr algn="ctr"/>
            <a:r>
              <a:rPr lang="he-IL" sz="2400">
                <a:solidFill>
                  <a:schemeClr val="accent2"/>
                </a:solidFill>
              </a:rPr>
              <a:t> מרכז הפילנתרופיה בשיתופים – מאי 2009</a:t>
            </a:r>
          </a:p>
          <a:p>
            <a:pPr algn="ctr"/>
            <a:endParaRPr lang="he-IL" sz="2400">
              <a:solidFill>
                <a:schemeClr val="accent2"/>
              </a:solidFill>
            </a:endParaRPr>
          </a:p>
          <a:p>
            <a:pPr algn="ctr"/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851275" y="15763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79388" y="714375"/>
            <a:ext cx="8569325" cy="392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e-IL" sz="3200" b="1"/>
              <a:t>תמונת מצב</a:t>
            </a:r>
          </a:p>
          <a:p>
            <a:pPr algn="ctr"/>
            <a:r>
              <a:rPr lang="he-IL" sz="3200" b="1"/>
              <a:t> לגבי שותפות בין קרנות למקבלי מענקים בארה"ב</a:t>
            </a:r>
          </a:p>
          <a:p>
            <a:pPr algn="ctr"/>
            <a:endParaRPr lang="en-US" sz="3200"/>
          </a:p>
          <a:p>
            <a:pPr>
              <a:buFontTx/>
              <a:buChar char="•"/>
            </a:pPr>
            <a:r>
              <a:rPr lang="he-IL" sz="2400"/>
              <a:t> העמותות חושבות שסיוע מעבר לתמיכה הכספית הינה משמעותית</a:t>
            </a:r>
            <a:endParaRPr lang="en-US" sz="2400"/>
          </a:p>
          <a:p>
            <a:pPr>
              <a:buFontTx/>
              <a:buChar char="•"/>
            </a:pPr>
            <a:r>
              <a:rPr lang="he-IL" sz="2400"/>
              <a:t> מרבית העמותות לא מקבלות את התמיכה הזו</a:t>
            </a:r>
            <a:endParaRPr lang="en-US" sz="2400"/>
          </a:p>
          <a:p>
            <a:pPr>
              <a:buFontTx/>
              <a:buChar char="•"/>
            </a:pPr>
            <a:r>
              <a:rPr lang="he-IL" sz="2400"/>
              <a:t> שילוב של רק 2-3 סוגי תמיכה אינה משמעותית</a:t>
            </a:r>
            <a:endParaRPr lang="en-US" sz="2400"/>
          </a:p>
          <a:p>
            <a:pPr>
              <a:buFontTx/>
              <a:buChar char="•"/>
            </a:pPr>
            <a:r>
              <a:rPr lang="he-IL" sz="2400"/>
              <a:t> מתן התמיכה דורש השקעת משאבים רחבה מצד הקרן</a:t>
            </a:r>
          </a:p>
          <a:p>
            <a:pPr>
              <a:buFontTx/>
              <a:buChar char="•"/>
            </a:pPr>
            <a:endParaRPr lang="he-IL" sz="2400"/>
          </a:p>
          <a:p>
            <a:endParaRPr lang="en-US" sz="2400"/>
          </a:p>
          <a:p>
            <a:pPr algn="l"/>
            <a:r>
              <a:rPr lang="he-IL" sz="1200"/>
              <a:t>מבוסס על מחקר של המרכז לפילנתרופיה אפקטיבית בארה"ב</a:t>
            </a:r>
            <a:endParaRPr lang="en-US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549275" y="363538"/>
            <a:ext cx="7839075" cy="548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sz="2400" b="1">
                <a:solidFill>
                  <a:schemeClr val="accent2"/>
                </a:solidFill>
              </a:rPr>
              <a:t>סוגי תמיכה מומלצים בשיתוף פעולה עם עמותה</a:t>
            </a:r>
          </a:p>
          <a:p>
            <a:endParaRPr lang="en-US" sz="240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he-IL" b="1"/>
              <a:t>יעוץ</a:t>
            </a:r>
            <a:r>
              <a:rPr lang="he-IL"/>
              <a:t> בסוגיות ניהול העמותה</a:t>
            </a:r>
            <a:endParaRPr lang="en-US"/>
          </a:p>
          <a:p>
            <a:pPr>
              <a:buFontTx/>
              <a:buChar char="•"/>
            </a:pPr>
            <a:r>
              <a:rPr lang="he-IL"/>
              <a:t>יעוץ בתכנון אסטרטגי</a:t>
            </a:r>
            <a:endParaRPr lang="en-US"/>
          </a:p>
          <a:p>
            <a:pPr>
              <a:buFontTx/>
              <a:buChar char="•"/>
            </a:pPr>
            <a:r>
              <a:rPr lang="he-IL"/>
              <a:t>תמיכה תכנון עסקי ותקציבי</a:t>
            </a:r>
            <a:endParaRPr lang="en-US"/>
          </a:p>
          <a:p>
            <a:pPr>
              <a:buFontTx/>
              <a:buChar char="•"/>
            </a:pPr>
            <a:r>
              <a:rPr lang="he-IL"/>
              <a:t>פיתוח מדדי ביצוע</a:t>
            </a:r>
            <a:endParaRPr lang="en-US"/>
          </a:p>
          <a:p>
            <a:pPr>
              <a:buFontTx/>
              <a:buChar char="•"/>
            </a:pPr>
            <a:r>
              <a:rPr lang="he-IL"/>
              <a:t>עידוד ותמיכה ביצירת </a:t>
            </a:r>
            <a:r>
              <a:rPr lang="he-IL" b="1"/>
              <a:t>שיתופי פעולה</a:t>
            </a:r>
            <a:endParaRPr lang="en-US" b="1"/>
          </a:p>
          <a:p>
            <a:pPr>
              <a:buFontTx/>
              <a:buChar char="•"/>
            </a:pPr>
            <a:r>
              <a:rPr lang="he-IL"/>
              <a:t>תובנות וידע עכשווי לגבי שדות השקעה</a:t>
            </a:r>
            <a:endParaRPr lang="en-US"/>
          </a:p>
          <a:p>
            <a:pPr>
              <a:buFontTx/>
              <a:buChar char="•"/>
            </a:pPr>
            <a:r>
              <a:rPr lang="he-IL" b="1"/>
              <a:t>רישות</a:t>
            </a:r>
            <a:r>
              <a:rPr lang="he-IL"/>
              <a:t> הנהלת הפרויקט לעמיתים ואנשי מקצוע רלבנטיים</a:t>
            </a:r>
            <a:endParaRPr lang="en-US"/>
          </a:p>
          <a:p>
            <a:pPr>
              <a:buFontTx/>
              <a:buChar char="•"/>
            </a:pPr>
            <a:r>
              <a:rPr lang="he-IL" b="1"/>
              <a:t>מחקר</a:t>
            </a:r>
            <a:r>
              <a:rPr lang="he-IL"/>
              <a:t> לגבי אסטרטגיות פעולה מיטביות</a:t>
            </a:r>
            <a:endParaRPr lang="en-US"/>
          </a:p>
          <a:p>
            <a:pPr>
              <a:buFontTx/>
              <a:buChar char="•"/>
            </a:pPr>
            <a:r>
              <a:rPr lang="he-IL" b="1"/>
              <a:t>ימי עיון, כנסים וסמינרים</a:t>
            </a:r>
            <a:endParaRPr lang="en-US" b="1"/>
          </a:p>
          <a:p>
            <a:pPr>
              <a:buFontTx/>
              <a:buChar char="•"/>
            </a:pPr>
            <a:r>
              <a:rPr lang="he-IL"/>
              <a:t>פיתוח הנהלה וסיוע בחיזוק משילות</a:t>
            </a:r>
            <a:endParaRPr lang="en-US"/>
          </a:p>
          <a:p>
            <a:pPr>
              <a:buFontTx/>
              <a:buChar char="•"/>
            </a:pPr>
            <a:r>
              <a:rPr lang="he-IL"/>
              <a:t>תמיכה טכנולוגית</a:t>
            </a:r>
            <a:endParaRPr lang="en-US"/>
          </a:p>
          <a:p>
            <a:pPr>
              <a:buFontTx/>
              <a:buChar char="•"/>
            </a:pPr>
            <a:r>
              <a:rPr lang="he-IL"/>
              <a:t>תמיכה בשיווק יח"צ ושדולה</a:t>
            </a:r>
            <a:endParaRPr lang="en-US"/>
          </a:p>
          <a:p>
            <a:pPr>
              <a:buFontTx/>
              <a:buChar char="•"/>
            </a:pPr>
            <a:r>
              <a:rPr lang="he-IL"/>
              <a:t>העמדת </a:t>
            </a:r>
            <a:r>
              <a:rPr lang="he-IL" b="1"/>
              <a:t>תשתיות</a:t>
            </a:r>
            <a:r>
              <a:rPr lang="he-IL"/>
              <a:t> הקרן לצורך העמותה</a:t>
            </a:r>
            <a:endParaRPr lang="en-US"/>
          </a:p>
          <a:p>
            <a:pPr>
              <a:buFontTx/>
              <a:buChar char="•"/>
            </a:pPr>
            <a:r>
              <a:rPr lang="he-IL"/>
              <a:t>פיתוח צוות והנהלה</a:t>
            </a:r>
          </a:p>
          <a:p>
            <a:pPr>
              <a:buFontTx/>
              <a:buChar char="•"/>
            </a:pPr>
            <a:endParaRPr lang="en-US"/>
          </a:p>
          <a:p>
            <a:pPr algn="l"/>
            <a:r>
              <a:rPr lang="en-US" sz="1200"/>
              <a:t>Center for Effective Philanthropy </a:t>
            </a:r>
            <a:endParaRPr lang="en-US" sz="1200" i="1"/>
          </a:p>
          <a:p>
            <a:pPr algn="l"/>
            <a:r>
              <a:rPr lang="en-US" sz="1200" i="1"/>
              <a:t>More than Money:  Making a Difference with Assistance beyond the Grant</a:t>
            </a:r>
            <a:endParaRPr lang="en-US" sz="1200">
              <a:hlinkClick r:id="rId4"/>
            </a:endParaRPr>
          </a:p>
          <a:p>
            <a:pPr algn="l"/>
            <a:r>
              <a:rPr lang="en-US" sz="1200">
                <a:hlinkClick r:id="rId4"/>
              </a:rPr>
              <a:t>http://www.effectivephilanthropy.org/images/pdfs/CEP_More_than_Money.pdf</a:t>
            </a:r>
            <a:endParaRPr lang="he-IL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851275" y="15763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900113" y="650875"/>
            <a:ext cx="71278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sz="3200" b="1">
                <a:solidFill>
                  <a:schemeClr val="accent1"/>
                </a:solidFill>
              </a:rPr>
              <a:t>תנאי פתיחה לשותפות </a:t>
            </a:r>
            <a:r>
              <a:rPr lang="he-IL" sz="2000" b="1">
                <a:solidFill>
                  <a:schemeClr val="accent1"/>
                </a:solidFill>
              </a:rPr>
              <a:t>(הזכרנו כבר מורכבות ואתגר...)</a:t>
            </a:r>
          </a:p>
          <a:p>
            <a:endParaRPr lang="he-IL" sz="2000" b="1">
              <a:solidFill>
                <a:schemeClr val="accent1"/>
              </a:solidFill>
            </a:endParaRPr>
          </a:p>
          <a:p>
            <a:endParaRPr lang="he-IL" sz="3200"/>
          </a:p>
          <a:p>
            <a:pPr>
              <a:buFontTx/>
              <a:buChar char="•"/>
            </a:pPr>
            <a:r>
              <a:rPr lang="he-IL" sz="3200"/>
              <a:t> הבנה של אי סימטרית הקשר</a:t>
            </a:r>
          </a:p>
          <a:p>
            <a:pPr>
              <a:buFontTx/>
              <a:buChar char="•"/>
            </a:pPr>
            <a:r>
              <a:rPr lang="he-IL" sz="3200"/>
              <a:t> נכסי השותפות</a:t>
            </a:r>
          </a:p>
          <a:p>
            <a:pPr>
              <a:buFontTx/>
              <a:buChar char="•"/>
            </a:pPr>
            <a:r>
              <a:rPr lang="he-IL" sz="3200"/>
              <a:t> מחויבות- תקציב, משך תמיכה</a:t>
            </a:r>
          </a:p>
          <a:p>
            <a:pPr>
              <a:buFontTx/>
              <a:buChar char="•"/>
            </a:pPr>
            <a:r>
              <a:rPr lang="he-IL" sz="3200"/>
              <a:t> אמון והוגנות</a:t>
            </a:r>
          </a:p>
          <a:p>
            <a:pPr>
              <a:buFontTx/>
              <a:buChar char="•"/>
            </a:pPr>
            <a:r>
              <a:rPr lang="he-IL" sz="3200"/>
              <a:t> אוירה מכבדת </a:t>
            </a:r>
          </a:p>
          <a:p>
            <a:pPr>
              <a:buFontTx/>
              <a:buChar char="•"/>
            </a:pPr>
            <a:r>
              <a:rPr lang="he-IL" sz="3200"/>
              <a:t> שקיפות לגבי תהליכי קבלת החלטות</a:t>
            </a:r>
            <a:endParaRPr lang="en-US"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851275" y="15763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755650" y="458788"/>
            <a:ext cx="7848600" cy="42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e-IL" sz="2800" b="1">
                <a:solidFill>
                  <a:schemeClr val="accent2"/>
                </a:solidFill>
              </a:rPr>
              <a:t>נקודות שיש לתת עליהן את הדעת</a:t>
            </a:r>
          </a:p>
          <a:p>
            <a:pPr algn="ctr"/>
            <a:r>
              <a:rPr lang="he-IL" sz="2800" b="1">
                <a:solidFill>
                  <a:schemeClr val="accent2"/>
                </a:solidFill>
              </a:rPr>
              <a:t> בשיתוף פעולה בין קרן למקבל מענק</a:t>
            </a:r>
          </a:p>
          <a:p>
            <a:endParaRPr lang="he-IL" sz="2800"/>
          </a:p>
          <a:p>
            <a:pPr>
              <a:buFontTx/>
              <a:buChar char="•"/>
            </a:pPr>
            <a:r>
              <a:rPr lang="he-IL" sz="2400"/>
              <a:t>  </a:t>
            </a:r>
            <a:r>
              <a:rPr lang="he-IL" sz="2400" b="1"/>
              <a:t>דיון מקדים</a:t>
            </a:r>
            <a:r>
              <a:rPr lang="he-IL" sz="2400"/>
              <a:t> על מוטוציות וחסמים ומה יחשב להצלחה</a:t>
            </a:r>
          </a:p>
          <a:p>
            <a:pPr>
              <a:buFontTx/>
              <a:buChar char="•"/>
            </a:pPr>
            <a:r>
              <a:rPr lang="he-IL" sz="2400"/>
              <a:t>  הסכמה על </a:t>
            </a:r>
            <a:r>
              <a:rPr lang="he-IL" sz="2400" b="1"/>
              <a:t>מנגנוני ניהול וקבלת החלטות</a:t>
            </a:r>
            <a:r>
              <a:rPr lang="he-IL" sz="2400"/>
              <a:t> ומסגרת מוסכמת להתמודדות עם משברים והכרעה בחילוקי דעות</a:t>
            </a:r>
          </a:p>
          <a:p>
            <a:pPr>
              <a:buFontTx/>
              <a:buChar char="•"/>
            </a:pPr>
            <a:r>
              <a:rPr lang="he-IL" sz="2400"/>
              <a:t>  </a:t>
            </a:r>
            <a:r>
              <a:rPr lang="he-IL" sz="2400" b="1"/>
              <a:t>מידת השקעה</a:t>
            </a:r>
            <a:r>
              <a:rPr lang="he-IL" sz="2400"/>
              <a:t> בתהליכי מדידה והערכה פנים ארגונים, חיצוניים ודיווחים ביחס לגודל הפרויקט (צורכי הקרן, רדוקציה לספירה)</a:t>
            </a:r>
          </a:p>
          <a:p>
            <a:pPr>
              <a:buFontTx/>
              <a:buChar char="•"/>
            </a:pPr>
            <a:r>
              <a:rPr lang="he-IL" sz="2400"/>
              <a:t>  </a:t>
            </a:r>
            <a:r>
              <a:rPr lang="he-IL" sz="2400" b="1"/>
              <a:t>פרופורציה</a:t>
            </a:r>
            <a:r>
              <a:rPr lang="he-IL" sz="2400"/>
              <a:t> בין הקף המענק לבין דרישות הגוף הממן</a:t>
            </a:r>
          </a:p>
          <a:p>
            <a:pPr>
              <a:buFontTx/>
              <a:buChar char="•"/>
            </a:pPr>
            <a:r>
              <a:rPr lang="he-IL" sz="2400"/>
              <a:t>  </a:t>
            </a:r>
            <a:r>
              <a:rPr lang="he-IL" sz="2400" b="1"/>
              <a:t>רמת הפורמליות והגמישות</a:t>
            </a:r>
            <a:r>
              <a:rPr lang="he-IL" sz="2400"/>
              <a:t> של הקשר השוטף</a:t>
            </a:r>
          </a:p>
          <a:p>
            <a:pPr>
              <a:buFontTx/>
              <a:buChar char="•"/>
            </a:pPr>
            <a:r>
              <a:rPr lang="he-IL" sz="2400"/>
              <a:t>  </a:t>
            </a:r>
            <a:r>
              <a:rPr lang="he-IL" sz="2400" b="1"/>
              <a:t>מתן </a:t>
            </a:r>
            <a:r>
              <a:rPr lang="he-IL" sz="2400"/>
              <a:t>קרדיטים- היכן ואיך</a:t>
            </a:r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79388" y="293688"/>
            <a:ext cx="8640762" cy="529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e-IL" sz="3200" b="1">
                <a:solidFill>
                  <a:schemeClr val="folHlink"/>
                </a:solidFill>
              </a:rPr>
              <a:t>חומר קריאה</a:t>
            </a:r>
          </a:p>
          <a:p>
            <a:pPr algn="ctr"/>
            <a:endParaRPr lang="he-IL" sz="1000"/>
          </a:p>
          <a:p>
            <a:endParaRPr lang="he-IL" sz="1000"/>
          </a:p>
          <a:p>
            <a:pPr>
              <a:buFontTx/>
              <a:buChar char="•"/>
            </a:pPr>
            <a:endParaRPr lang="he-IL" sz="1400"/>
          </a:p>
          <a:p>
            <a:pPr>
              <a:buFontTx/>
              <a:buChar char="•"/>
            </a:pPr>
            <a:r>
              <a:rPr lang="he-IL" sz="1400"/>
              <a:t>המדריך לשותפויות בין מגזרים (2007)- ג'וינט ישראל, אלכא, ציונות 2000, שיתופים וצפנת</a:t>
            </a:r>
          </a:p>
          <a:p>
            <a:pPr>
              <a:buFontTx/>
              <a:buChar char="•"/>
            </a:pPr>
            <a:r>
              <a:rPr lang="he-IL" sz="1400"/>
              <a:t>מדריך לפיתוח וניהול שותפויות בין-ארגוניות במגזר הציבורי(2003) אלכ"א ג'וינט</a:t>
            </a:r>
          </a:p>
          <a:p>
            <a:endParaRPr lang="en-US" sz="1400">
              <a:hlinkClick r:id="rId4"/>
            </a:endParaRPr>
          </a:p>
          <a:p>
            <a:pPr algn="l">
              <a:buFontTx/>
              <a:buChar char="•"/>
            </a:pPr>
            <a:r>
              <a:rPr lang="en-US" sz="1400">
                <a:hlinkClick r:id="rId4"/>
              </a:rPr>
              <a:t>http://www.independentsector.org/issues/buildingvalue/opsupport.html</a:t>
            </a:r>
            <a:endParaRPr lang="en-US" sz="1400"/>
          </a:p>
          <a:p>
            <a:pPr algn="l">
              <a:buFontTx/>
              <a:buChar char="•"/>
            </a:pPr>
            <a:r>
              <a:rPr lang="en-US" sz="1400"/>
              <a:t>The researchers found that charities are adopting business practices resulting in more focus on accountability, on benchmarking, and also much closer, more sustained relations between funders and grant recipients. </a:t>
            </a:r>
            <a:endParaRPr lang="en-US" sz="1400">
              <a:hlinkClick r:id="rId5"/>
            </a:endParaRPr>
          </a:p>
          <a:p>
            <a:pPr algn="l">
              <a:buFontTx/>
              <a:buChar char="•"/>
            </a:pPr>
            <a:r>
              <a:rPr lang="en-US" sz="1400">
                <a:hlinkClick r:id="rId5"/>
              </a:rPr>
              <a:t>http://www.coloradononprofits.org/PandP/PandP.pdf</a:t>
            </a:r>
            <a:endParaRPr lang="en-US" sz="1400"/>
          </a:p>
          <a:p>
            <a:pPr algn="l">
              <a:buFontTx/>
              <a:buChar char="•"/>
            </a:pPr>
            <a:r>
              <a:rPr lang="en-US" sz="1400"/>
              <a:t>Principles and Practices: an excellent, readable document on what foundations might look for (or help develop)</a:t>
            </a:r>
            <a:endParaRPr lang="en-US" sz="1400">
              <a:hlinkClick r:id="rId6"/>
            </a:endParaRPr>
          </a:p>
          <a:p>
            <a:pPr algn="l">
              <a:buFontTx/>
              <a:buChar char="•"/>
            </a:pPr>
            <a:r>
              <a:rPr lang="en-US" sz="1400">
                <a:hlinkClick r:id="rId6"/>
              </a:rPr>
              <a:t>http://www.nonprofitpanel.org/report/principles/Principles_Guide.pdf</a:t>
            </a:r>
            <a:endParaRPr lang="en-US" sz="1400" i="1"/>
          </a:p>
          <a:p>
            <a:pPr algn="l">
              <a:buFontTx/>
              <a:buChar char="•"/>
            </a:pPr>
            <a:r>
              <a:rPr lang="en-US" sz="1400" i="1"/>
              <a:t>Good Governance and Ethical Practices:  A Guide for Charities and Foundations</a:t>
            </a:r>
            <a:endParaRPr lang="en-US" sz="1400">
              <a:hlinkClick r:id="rId7"/>
            </a:endParaRPr>
          </a:p>
          <a:p>
            <a:pPr algn="l">
              <a:buFontTx/>
              <a:buChar char="•"/>
            </a:pPr>
            <a:r>
              <a:rPr lang="en-US" sz="1400">
                <a:hlinkClick r:id="rId7"/>
              </a:rPr>
              <a:t>http://www.mcknight.org/resources/tk_general.aspx</a:t>
            </a:r>
            <a:endParaRPr lang="en-US" sz="1400"/>
          </a:p>
          <a:p>
            <a:pPr algn="l">
              <a:buFontTx/>
              <a:buChar char="•"/>
            </a:pPr>
            <a:r>
              <a:rPr lang="en-US" sz="1400"/>
              <a:t>Non-profit management toolkit</a:t>
            </a:r>
          </a:p>
          <a:p>
            <a:pPr algn="l">
              <a:buFontTx/>
              <a:buChar char="•"/>
            </a:pPr>
            <a:r>
              <a:rPr lang="en-US" sz="1400"/>
              <a:t>Center for Effective Philanthropy </a:t>
            </a:r>
            <a:endParaRPr lang="en-US" sz="1400" i="1"/>
          </a:p>
          <a:p>
            <a:pPr algn="l">
              <a:buFontTx/>
              <a:buChar char="•"/>
            </a:pPr>
            <a:r>
              <a:rPr lang="en-US" sz="1400" i="1"/>
              <a:t>More than Money:  Making a Difference with Assistance beyond the Grant</a:t>
            </a:r>
            <a:endParaRPr lang="en-US" sz="1400">
              <a:hlinkClick r:id="rId8"/>
            </a:endParaRPr>
          </a:p>
          <a:p>
            <a:pPr algn="l">
              <a:buFontTx/>
              <a:buChar char="•"/>
            </a:pPr>
            <a:r>
              <a:rPr lang="en-US" sz="1400">
                <a:hlinkClick r:id="rId8"/>
              </a:rPr>
              <a:t>http://www.effectivephilanthropy.org/images/pdfs/CEP_More_than_Money.pdf</a:t>
            </a:r>
            <a:endParaRPr lang="en-US" sz="1400">
              <a:hlinkClick r:id="rId9"/>
            </a:endParaRPr>
          </a:p>
          <a:p>
            <a:pPr algn="l">
              <a:buFontTx/>
              <a:buChar char="•"/>
            </a:pPr>
            <a:r>
              <a:rPr lang="en-US" sz="1400">
                <a:hlinkClick r:id="rId9"/>
              </a:rPr>
              <a:t>http://www.kresge.org/content/displaycontent.aspx?CID=91</a:t>
            </a:r>
            <a:endParaRPr lang="en-US" sz="1400" i="1"/>
          </a:p>
          <a:p>
            <a:pPr algn="l">
              <a:buFontTx/>
              <a:buChar char="•"/>
            </a:pPr>
            <a:r>
              <a:rPr lang="en-US" sz="1400" i="1"/>
              <a:t>various Kresge values and to description  the collective influence these values have on the applicans</a:t>
            </a:r>
          </a:p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827088" y="2833688"/>
            <a:ext cx="66246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e-IL" sz="3600" b="1"/>
              <a:t>תודה על ההקשבה</a:t>
            </a:r>
          </a:p>
          <a:p>
            <a:pPr algn="ctr"/>
            <a:endParaRPr lang="en-US"/>
          </a:p>
          <a:p>
            <a:pPr algn="ctr" eaLnBrk="0" hangingPunct="0"/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51275" y="15763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331913" y="928688"/>
            <a:ext cx="7200900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sz="3200" b="1">
                <a:solidFill>
                  <a:schemeClr val="hlink"/>
                </a:solidFill>
              </a:rPr>
              <a:t>למה?</a:t>
            </a:r>
            <a:endParaRPr lang="en-US" sz="3200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r>
              <a:rPr lang="he-IL" sz="3200"/>
              <a:t> זיהוי חוזקות ויכולות ייחודיות של כל שותף </a:t>
            </a:r>
          </a:p>
          <a:p>
            <a:pPr>
              <a:buFontTx/>
              <a:buChar char="•"/>
            </a:pPr>
            <a:endParaRPr lang="en-US" sz="3200"/>
          </a:p>
          <a:p>
            <a:pPr>
              <a:buFontTx/>
              <a:buChar char="•"/>
            </a:pPr>
            <a:r>
              <a:rPr lang="he-IL" sz="3200"/>
              <a:t> מקסום משאבים ומינופם</a:t>
            </a:r>
          </a:p>
          <a:p>
            <a:pPr>
              <a:buFontTx/>
              <a:buChar char="•"/>
            </a:pPr>
            <a:endParaRPr lang="en-US" sz="3200"/>
          </a:p>
          <a:p>
            <a:pPr>
              <a:buFontTx/>
              <a:buChar char="•"/>
            </a:pPr>
            <a:r>
              <a:rPr lang="he-IL" sz="3200"/>
              <a:t> שינוי בתפקידים מסורתיים בכל תחום </a:t>
            </a:r>
            <a:endParaRPr lang="en-US" sz="3200"/>
          </a:p>
          <a:p>
            <a:pPr algn="ctr" rtl="0" eaLnBrk="0" hangingPunct="0"/>
            <a:endParaRPr 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851275" y="15763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827088" y="654050"/>
            <a:ext cx="7489825" cy="40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sz="3200" b="1">
                <a:solidFill>
                  <a:schemeClr val="hlink"/>
                </a:solidFill>
              </a:rPr>
              <a:t>הגדרה של שותפות בין ארגונית</a:t>
            </a:r>
          </a:p>
          <a:p>
            <a:endParaRPr lang="he-IL" sz="3200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r>
              <a:rPr lang="he-IL" sz="3200"/>
              <a:t> יחסים גומלין וחליפין מתמשכים</a:t>
            </a:r>
          </a:p>
          <a:p>
            <a:pPr>
              <a:buFontTx/>
              <a:buChar char="•"/>
            </a:pPr>
            <a:r>
              <a:rPr lang="he-IL" sz="3200"/>
              <a:t> ארגונים נפרדים</a:t>
            </a:r>
          </a:p>
          <a:p>
            <a:pPr>
              <a:buFontTx/>
              <a:buChar char="•"/>
            </a:pPr>
            <a:r>
              <a:rPr lang="he-IL" sz="3200"/>
              <a:t> לקוח משותף ומרכזי</a:t>
            </a:r>
          </a:p>
          <a:p>
            <a:pPr>
              <a:buFontTx/>
              <a:buChar char="•"/>
            </a:pPr>
            <a:r>
              <a:rPr lang="he-IL" sz="3200"/>
              <a:t> מנגנון משותף</a:t>
            </a:r>
            <a:endParaRPr lang="en-US" sz="3200"/>
          </a:p>
          <a:p>
            <a:pPr>
              <a:buFontTx/>
              <a:buChar char="•"/>
            </a:pPr>
            <a:endParaRPr lang="en-US" sz="3200"/>
          </a:p>
          <a:p>
            <a:pPr algn="l"/>
            <a:r>
              <a:rPr lang="he-IL" sz="1200"/>
              <a:t>מתוך המדריך לשותפויות בין מגזרים (2007)- ג'וינט ישראל, אלכא, ציונות 2000, שיתופים וצפנת</a:t>
            </a:r>
          </a:p>
          <a:p>
            <a:pPr>
              <a:buFontTx/>
              <a:buChar char="•"/>
            </a:pPr>
            <a:endParaRPr 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192588" y="2944813"/>
            <a:ext cx="2324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39750" y="312738"/>
            <a:ext cx="7993063" cy="5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sz="3600" b="1">
                <a:solidFill>
                  <a:schemeClr val="folHlink"/>
                </a:solidFill>
              </a:rPr>
              <a:t>תנאי סף </a:t>
            </a:r>
            <a:r>
              <a:rPr lang="he-IL" sz="2800" b="1">
                <a:solidFill>
                  <a:schemeClr val="folHlink"/>
                </a:solidFill>
              </a:rPr>
              <a:t>(או למה זה כ"כ מורכב ומאתגר...)</a:t>
            </a:r>
            <a:endParaRPr lang="en-US" sz="2800">
              <a:solidFill>
                <a:schemeClr val="folHlink"/>
              </a:solidFill>
            </a:endParaRPr>
          </a:p>
          <a:p>
            <a:pPr>
              <a:buFontTx/>
              <a:buChar char="•"/>
            </a:pPr>
            <a:endParaRPr lang="he-IL" sz="2800">
              <a:solidFill>
                <a:schemeClr val="folHlink"/>
              </a:solidFill>
            </a:endParaRPr>
          </a:p>
          <a:p>
            <a:pPr>
              <a:buFontTx/>
              <a:buChar char="•"/>
            </a:pPr>
            <a:r>
              <a:rPr lang="he-IL" sz="3200">
                <a:solidFill>
                  <a:schemeClr val="hlink"/>
                </a:solidFill>
              </a:rPr>
              <a:t> הכרה ערכית</a:t>
            </a:r>
            <a:r>
              <a:rPr lang="he-IL" sz="3200"/>
              <a:t> בקיומיו הלגיטימי והפעיל של כל מגזר בשדה החברתי</a:t>
            </a:r>
          </a:p>
          <a:p>
            <a:pPr>
              <a:buFontTx/>
              <a:buChar char="•"/>
            </a:pPr>
            <a:endParaRPr lang="en-US" sz="3200"/>
          </a:p>
          <a:p>
            <a:pPr>
              <a:buFontTx/>
              <a:buChar char="•"/>
            </a:pPr>
            <a:r>
              <a:rPr lang="he-IL" sz="3200">
                <a:solidFill>
                  <a:schemeClr val="hlink"/>
                </a:solidFill>
              </a:rPr>
              <a:t> שימור מקומו</a:t>
            </a:r>
            <a:r>
              <a:rPr lang="he-IL" sz="3200"/>
              <a:t> של כל מגזר ומגזר ומניעת טשטוש גבולות ותפקידי של כל מגזר</a:t>
            </a:r>
          </a:p>
          <a:p>
            <a:pPr>
              <a:buFontTx/>
              <a:buChar char="•"/>
            </a:pPr>
            <a:endParaRPr lang="en-US" sz="3200"/>
          </a:p>
          <a:p>
            <a:pPr>
              <a:buFontTx/>
              <a:buChar char="•"/>
            </a:pPr>
            <a:r>
              <a:rPr lang="he-IL" sz="3200"/>
              <a:t> שמירת </a:t>
            </a:r>
            <a:r>
              <a:rPr lang="he-IL" sz="3200">
                <a:solidFill>
                  <a:schemeClr val="hlink"/>
                </a:solidFill>
              </a:rPr>
              <a:t>אופן ביצוע</a:t>
            </a:r>
            <a:r>
              <a:rPr lang="he-IL" sz="3200"/>
              <a:t> התפקידים ע"י כל מגזר ומגזר</a:t>
            </a:r>
          </a:p>
          <a:p>
            <a:pPr>
              <a:buFontTx/>
              <a:buChar char="•"/>
            </a:pPr>
            <a:endParaRPr lang="en-US" sz="3200"/>
          </a:p>
          <a:p>
            <a:pPr>
              <a:buFontTx/>
              <a:buChar char="•"/>
            </a:pPr>
            <a:r>
              <a:rPr lang="he-IL" sz="3200">
                <a:solidFill>
                  <a:schemeClr val="hlink"/>
                </a:solidFill>
              </a:rPr>
              <a:t> זיהוי אינטרסים ומטרות</a:t>
            </a:r>
            <a:r>
              <a:rPr lang="he-IL" sz="3200"/>
              <a:t> משותפות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11188" y="617538"/>
            <a:ext cx="7929562" cy="55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sz="3200" b="1">
                <a:solidFill>
                  <a:schemeClr val="folHlink"/>
                </a:solidFill>
              </a:rPr>
              <a:t>סוגי שותפות</a:t>
            </a:r>
          </a:p>
          <a:p>
            <a:endParaRPr lang="he-IL" sz="3200" b="1">
              <a:solidFill>
                <a:schemeClr val="folHlink"/>
              </a:solidFill>
            </a:endParaRPr>
          </a:p>
          <a:p>
            <a:pPr>
              <a:buFontTx/>
              <a:buChar char="•"/>
            </a:pPr>
            <a:r>
              <a:rPr lang="he-IL" sz="3200"/>
              <a:t> ספק ולקוח</a:t>
            </a:r>
          </a:p>
          <a:p>
            <a:endParaRPr lang="en-US" sz="3200"/>
          </a:p>
          <a:p>
            <a:pPr>
              <a:buFontTx/>
              <a:buChar char="•"/>
            </a:pPr>
            <a:r>
              <a:rPr lang="he-IL" sz="3200"/>
              <a:t> קואורדינציה ותאום</a:t>
            </a:r>
          </a:p>
          <a:p>
            <a:pPr>
              <a:buFontTx/>
              <a:buChar char="•"/>
            </a:pPr>
            <a:endParaRPr lang="en-US" sz="3200"/>
          </a:p>
          <a:p>
            <a:pPr>
              <a:buFontTx/>
              <a:buChar char="•"/>
            </a:pPr>
            <a:r>
              <a:rPr lang="he-IL" sz="3200"/>
              <a:t> קואליציה</a:t>
            </a:r>
          </a:p>
          <a:p>
            <a:pPr>
              <a:buFontTx/>
              <a:buChar char="•"/>
            </a:pPr>
            <a:endParaRPr lang="en-US" sz="3200"/>
          </a:p>
          <a:p>
            <a:pPr>
              <a:buFontTx/>
              <a:buChar char="•"/>
            </a:pPr>
            <a:r>
              <a:rPr lang="he-IL" sz="3200"/>
              <a:t> ברית אסטרטגית</a:t>
            </a:r>
          </a:p>
          <a:p>
            <a:pPr>
              <a:buFontTx/>
              <a:buChar char="•"/>
            </a:pPr>
            <a:endParaRPr lang="en-US" sz="3200"/>
          </a:p>
          <a:p>
            <a:pPr algn="l"/>
            <a:r>
              <a:rPr lang="he-IL" sz="1200"/>
              <a:t>מתוך המדריך לשותפויות בין מגזרים (2007)- ג'וינט ישראל, אלכא, ציונות 2000, שיתופים וצפנת</a:t>
            </a:r>
          </a:p>
          <a:p>
            <a:pPr algn="l"/>
            <a:endParaRPr lang="en-US" sz="1200"/>
          </a:p>
          <a:p>
            <a:pPr rtl="0" eaLnBrk="0" hangingPunct="0"/>
            <a:endParaRPr lang="en-US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55650" y="63500"/>
            <a:ext cx="7600950" cy="581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sz="3200" b="1">
                <a:solidFill>
                  <a:schemeClr val="folHlink"/>
                </a:solidFill>
              </a:rPr>
              <a:t>שלבים בחיי שותפות</a:t>
            </a:r>
            <a:endParaRPr lang="he-IL" sz="3200">
              <a:solidFill>
                <a:schemeClr val="folHlink"/>
              </a:solidFill>
            </a:endParaRPr>
          </a:p>
          <a:p>
            <a:endParaRPr lang="he-IL" sz="3200">
              <a:solidFill>
                <a:schemeClr val="folHlink"/>
              </a:solidFill>
            </a:endParaRPr>
          </a:p>
          <a:p>
            <a:pPr>
              <a:buFontTx/>
              <a:buChar char="•"/>
            </a:pPr>
            <a:r>
              <a:rPr lang="he-IL" sz="3200"/>
              <a:t> הגיית הרעיון</a:t>
            </a:r>
          </a:p>
          <a:p>
            <a:pPr>
              <a:buFontTx/>
              <a:buChar char="•"/>
            </a:pPr>
            <a:endParaRPr lang="he-IL" sz="3200"/>
          </a:p>
          <a:p>
            <a:pPr>
              <a:buFontTx/>
              <a:buChar char="•"/>
            </a:pPr>
            <a:r>
              <a:rPr lang="he-IL" sz="3200"/>
              <a:t> חיזור</a:t>
            </a:r>
          </a:p>
          <a:p>
            <a:pPr>
              <a:buFontTx/>
              <a:buChar char="•"/>
            </a:pPr>
            <a:endParaRPr lang="he-IL" sz="3200"/>
          </a:p>
          <a:p>
            <a:pPr>
              <a:buFontTx/>
              <a:buChar char="•"/>
            </a:pPr>
            <a:r>
              <a:rPr lang="he-IL" sz="3200"/>
              <a:t> לידה</a:t>
            </a:r>
          </a:p>
          <a:p>
            <a:pPr>
              <a:buFontTx/>
              <a:buChar char="•"/>
            </a:pPr>
            <a:endParaRPr lang="he-IL" sz="3200"/>
          </a:p>
          <a:p>
            <a:pPr>
              <a:buFontTx/>
              <a:buChar char="•"/>
            </a:pPr>
            <a:r>
              <a:rPr lang="he-IL" sz="3200"/>
              <a:t> בגרות ומיסוד</a:t>
            </a:r>
          </a:p>
          <a:p>
            <a:pPr>
              <a:buFontTx/>
              <a:buChar char="•"/>
            </a:pPr>
            <a:endParaRPr lang="he-IL" sz="3200"/>
          </a:p>
          <a:p>
            <a:pPr>
              <a:buFontTx/>
              <a:buChar char="•"/>
            </a:pPr>
            <a:r>
              <a:rPr lang="he-IL" sz="3200"/>
              <a:t> השתנות או סיום</a:t>
            </a:r>
            <a:endParaRPr lang="he-IL" sz="1600"/>
          </a:p>
          <a:p>
            <a:pPr algn="l"/>
            <a:endParaRPr lang="he-IL" sz="1200"/>
          </a:p>
          <a:p>
            <a:pPr algn="l"/>
            <a:r>
              <a:rPr lang="he-IL" sz="1200"/>
              <a:t>מתוך המדריך לשותפויות בין מגזרים (2007)- ג'וינט ישראל, אלכא, ציונות 2000, שיתופים וצפנת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7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31825" y="690563"/>
            <a:ext cx="788035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e-IL" sz="3200" b="1"/>
              <a:t>השחקנים המרכזיים עמם קרנות וגופי מימון בוחרים לשתף פעולה ולהפעיל שותפויות:</a:t>
            </a:r>
          </a:p>
          <a:p>
            <a:pPr algn="ctr"/>
            <a:r>
              <a:rPr lang="he-IL" sz="3200" b="1"/>
              <a:t> </a:t>
            </a:r>
            <a:endParaRPr lang="en-US" sz="3200"/>
          </a:p>
          <a:p>
            <a:pPr algn="ctr"/>
            <a:r>
              <a:rPr lang="he-IL" sz="3200">
                <a:solidFill>
                  <a:schemeClr val="folHlink"/>
                </a:solidFill>
              </a:rPr>
              <a:t>מגזר ראשון- משרדי ממשלה ורשויות מקומית</a:t>
            </a:r>
          </a:p>
          <a:p>
            <a:pPr algn="ctr"/>
            <a:endParaRPr lang="en-US" sz="3200">
              <a:solidFill>
                <a:schemeClr val="folHlink"/>
              </a:solidFill>
            </a:endParaRPr>
          </a:p>
          <a:p>
            <a:pPr algn="ctr"/>
            <a:r>
              <a:rPr lang="he-IL" sz="3200">
                <a:solidFill>
                  <a:schemeClr val="accent2"/>
                </a:solidFill>
              </a:rPr>
              <a:t>מגזר עסקי- גופי מימון עסקיים</a:t>
            </a:r>
          </a:p>
          <a:p>
            <a:pPr algn="ctr"/>
            <a:endParaRPr lang="en-US" sz="3200">
              <a:solidFill>
                <a:schemeClr val="accent2"/>
              </a:solidFill>
            </a:endParaRPr>
          </a:p>
          <a:p>
            <a:pPr algn="ctr"/>
            <a:r>
              <a:rPr lang="he-IL" sz="3200">
                <a:solidFill>
                  <a:schemeClr val="hlink"/>
                </a:solidFill>
              </a:rPr>
              <a:t>מגזר שלישי- עמותות וגופי מימון נוספים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851275" y="15763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79388" y="1079500"/>
            <a:ext cx="8640762" cy="320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e-IL" sz="3200" b="1">
                <a:solidFill>
                  <a:schemeClr val="folHlink"/>
                </a:solidFill>
              </a:rPr>
              <a:t>שפת הקרנות			שפת העמותות</a:t>
            </a:r>
          </a:p>
          <a:p>
            <a:pPr algn="ctr"/>
            <a:endParaRPr lang="he-IL" sz="3200"/>
          </a:p>
          <a:p>
            <a:pPr algn="ctr"/>
            <a:r>
              <a:rPr lang="he-IL" sz="2800"/>
              <a:t>בקשות				דרישות</a:t>
            </a:r>
          </a:p>
          <a:p>
            <a:pPr algn="ctr"/>
            <a:r>
              <a:rPr lang="he-IL" sz="2800"/>
              <a:t>קריטריונים אחידים 	  		  קשרים ורישות</a:t>
            </a:r>
          </a:p>
          <a:p>
            <a:pPr algn="ctr"/>
            <a:r>
              <a:rPr lang="he-IL" sz="2800"/>
              <a:t>    שקיפות (הדדית)			שקיפות (חד צדדית)</a:t>
            </a:r>
          </a:p>
          <a:p>
            <a:pPr algn="ctr"/>
            <a:r>
              <a:rPr lang="he-IL" sz="2800"/>
              <a:t>מנהל קרן-בן הפטיש לסדן	        מנהל קרן- סגן של אלוהים</a:t>
            </a:r>
          </a:p>
          <a:p>
            <a:pPr algn="ctr"/>
            <a:r>
              <a:rPr lang="he-IL" sz="2800"/>
              <a:t>      שותפות				אדונים ומשרתים</a:t>
            </a: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23850" y="685800"/>
            <a:ext cx="8496300" cy="430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e-IL" sz="2400" b="1">
                <a:solidFill>
                  <a:schemeClr val="hlink"/>
                </a:solidFill>
              </a:rPr>
              <a:t>תמונת מצב לגבי יחסי קרנות עמותות בישראל 2008</a:t>
            </a:r>
          </a:p>
          <a:p>
            <a:endParaRPr lang="he-IL" sz="2400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r>
              <a:rPr lang="he-IL"/>
              <a:t> האבחנה העיקרית היא בין קרנות ישראליות וקרנות מחו"ל</a:t>
            </a:r>
          </a:p>
          <a:p>
            <a:pPr>
              <a:buFontTx/>
              <a:buChar char="•"/>
            </a:pPr>
            <a:r>
              <a:rPr lang="he-IL"/>
              <a:t> אבחנה נוספת היא בין קרנות קטנות וגדולות</a:t>
            </a:r>
          </a:p>
          <a:p>
            <a:pPr>
              <a:buFontTx/>
              <a:buChar char="•"/>
            </a:pPr>
            <a:r>
              <a:rPr lang="he-IL"/>
              <a:t> העמותות מעדיפות לעבוד מול קרנות ישראליות בעיקר בגלל הנגישות והיחס האישי </a:t>
            </a:r>
          </a:p>
          <a:p>
            <a:pPr>
              <a:buFontTx/>
              <a:buChar char="•"/>
            </a:pPr>
            <a:r>
              <a:rPr lang="he-IL"/>
              <a:t> עם זאת, </a:t>
            </a:r>
            <a:r>
              <a:rPr lang="he-IL" b="1"/>
              <a:t>קרנות מחו"ל נתפסות</a:t>
            </a:r>
            <a:r>
              <a:rPr lang="he-IL"/>
              <a:t> כמקצועיות ומאורגנות יותר.</a:t>
            </a:r>
          </a:p>
          <a:p>
            <a:pPr>
              <a:buFontTx/>
              <a:buChar char="•"/>
            </a:pPr>
            <a:r>
              <a:rPr lang="he-IL" b="1"/>
              <a:t> העמותות מצפות</a:t>
            </a:r>
            <a:r>
              <a:rPr lang="he-IL"/>
              <a:t> מקרנות לערוך מעקב אחרי הכספים ולסייע בהערכת הצלחת התוכניות.</a:t>
            </a:r>
          </a:p>
          <a:p>
            <a:pPr>
              <a:buFontTx/>
              <a:buChar char="•"/>
            </a:pPr>
            <a:r>
              <a:rPr lang="he-IL" b="1"/>
              <a:t> העמותות לא מצפות</a:t>
            </a:r>
            <a:r>
              <a:rPr lang="he-IL"/>
              <a:t> מקרנות להתעסק בתכנים מקצועיים והתווית מדיניות.</a:t>
            </a:r>
          </a:p>
          <a:p>
            <a:pPr>
              <a:buFontTx/>
              <a:buChar char="•"/>
            </a:pPr>
            <a:r>
              <a:rPr lang="he-IL"/>
              <a:t> העמותות חשות בשינוי במגזר השלישי בישראל שעיקרו התמקצעות הקרנות</a:t>
            </a:r>
          </a:p>
          <a:p>
            <a:pPr>
              <a:buFontTx/>
              <a:buChar char="•"/>
            </a:pPr>
            <a:r>
              <a:rPr lang="he-IL"/>
              <a:t> לשינוי זה יש </a:t>
            </a:r>
            <a:r>
              <a:rPr lang="he-IL" b="1"/>
              <a:t>מימד חיובי</a:t>
            </a:r>
            <a:r>
              <a:rPr lang="he-IL"/>
              <a:t> של סיוע, תכנון לטווח ארוך, שיפור ארגוני ועוד</a:t>
            </a:r>
          </a:p>
          <a:p>
            <a:pPr>
              <a:buFontTx/>
              <a:buChar char="•"/>
            </a:pPr>
            <a:r>
              <a:rPr lang="he-IL"/>
              <a:t> לשינוי זה יש </a:t>
            </a:r>
            <a:r>
              <a:rPr lang="he-IL" b="1"/>
              <a:t>פן שלילי</a:t>
            </a:r>
            <a:r>
              <a:rPr lang="he-IL"/>
              <a:t> שעיקרו פוטנציאל להכבדה על העמותות ותחושת ניכור </a:t>
            </a:r>
          </a:p>
          <a:p>
            <a:pPr>
              <a:buFontTx/>
              <a:buChar char="•"/>
            </a:pPr>
            <a:r>
              <a:rPr lang="he-IL" b="1">
                <a:solidFill>
                  <a:schemeClr val="folHlink"/>
                </a:solidFill>
              </a:rPr>
              <a:t> באופן עקרוני קיימת תפיסת הוגנות בקרב העמותות כלפי הגורמים המקדמים היענות לבקשת מענק, דבר המשקף אמון בסיסי בין המערכות</a:t>
            </a:r>
          </a:p>
          <a:p>
            <a:pPr>
              <a:buFontTx/>
              <a:buChar char="•"/>
            </a:pPr>
            <a:endParaRPr lang="he-IL" b="1">
              <a:solidFill>
                <a:schemeClr val="folHlink"/>
              </a:solidFill>
            </a:endParaRPr>
          </a:p>
          <a:p>
            <a:pPr algn="l"/>
            <a:r>
              <a:rPr lang="he-IL" sz="1200"/>
              <a:t>מתוך מסקנות מחקר יישומי של שיתופים ומכון דו-עת "יחסי קרנות עמותות בישראל 2008"</a:t>
            </a:r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789</Words>
  <Application>Microsoft Office PowerPoint</Application>
  <PresentationFormat>On-screen Show (4:3)</PresentationFormat>
  <Paragraphs>167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</dc:creator>
  <cp:lastModifiedBy>Walter O'brien</cp:lastModifiedBy>
  <cp:revision>21</cp:revision>
  <dcterms:created xsi:type="dcterms:W3CDTF">2008-08-13T08:19:53Z</dcterms:created>
  <dcterms:modified xsi:type="dcterms:W3CDTF">2016-10-19T11:18:10Z</dcterms:modified>
</cp:coreProperties>
</file>